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9" r:id="rId4"/>
    <p:sldId id="260" r:id="rId5"/>
    <p:sldId id="269" r:id="rId6"/>
    <p:sldId id="271"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71" autoAdjust="0"/>
    <p:restoredTop sz="94660"/>
  </p:normalViewPr>
  <p:slideViewPr>
    <p:cSldViewPr>
      <p:cViewPr varScale="1">
        <p:scale>
          <a:sx n="74" d="100"/>
          <a:sy n="74" d="100"/>
        </p:scale>
        <p:origin x="-414"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EB321-06A3-4983-B93A-F10F0B4018DD}" type="datetimeFigureOut">
              <a:rPr lang="ko-KR" altLang="en-US" smtClean="0"/>
              <a:pPr/>
              <a:t>2011-10-24</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0F238-8703-4794-A1FF-9344E1745E3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dirty="0"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3</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23</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24</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26</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27</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28</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29</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30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4</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31</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32</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슬라이드 이미지 개체 틀 1"/>
          <p:cNvSpPr>
            <a:spLocks noGrp="1" noRot="1" noChangeAspect="1" noTextEdit="1"/>
          </p:cNvSpPr>
          <p:nvPr>
            <p:ph type="sldImg"/>
          </p:nvPr>
        </p:nvSpPr>
        <p:spPr>
          <a:ln/>
        </p:spPr>
      </p:sp>
      <p:sp>
        <p:nvSpPr>
          <p:cNvPr id="87043" name="슬라이드 노트 개체 틀 2"/>
          <p:cNvSpPr>
            <a:spLocks noGrp="1"/>
          </p:cNvSpPr>
          <p:nvPr>
            <p:ph type="body" idx="1"/>
          </p:nvPr>
        </p:nvSpPr>
        <p:spPr>
          <a:noFill/>
          <a:ln/>
        </p:spPr>
        <p:txBody>
          <a:bodyPr/>
          <a:lstStyle/>
          <a:p>
            <a:endParaRPr lang="ko-KR" altLang="en-US" smtClean="0"/>
          </a:p>
        </p:txBody>
      </p:sp>
      <p:sp>
        <p:nvSpPr>
          <p:cNvPr id="87044" name="슬라이드 번호 개체 틀 3"/>
          <p:cNvSpPr>
            <a:spLocks noGrp="1"/>
          </p:cNvSpPr>
          <p:nvPr>
            <p:ph type="sldNum" sz="quarter" idx="5"/>
          </p:nvPr>
        </p:nvSpPr>
        <p:spPr>
          <a:noFill/>
        </p:spPr>
        <p:txBody>
          <a:bodyPr/>
          <a:lstStyle/>
          <a:p>
            <a:fld id="{FCC4255B-2203-4897-AA7B-AC0EB5E5B0BE}"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B15371C-6B16-49E6-A46C-9C530DBAB789}" type="datetimeFigureOut">
              <a:rPr lang="ko-KR" altLang="en-US" smtClean="0"/>
              <a:pPr/>
              <a:t>2011-10-24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AD2EFD9-079E-415F-8419-A434D7445632}"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5371C-6B16-49E6-A46C-9C530DBAB789}" type="datetimeFigureOut">
              <a:rPr lang="ko-KR" altLang="en-US" smtClean="0"/>
              <a:pPr/>
              <a:t>2011-10-24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2EFD9-079E-415F-8419-A434D7445632}"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sz="3600" dirty="0" smtClean="0"/>
              <a:t>Deep Boltzmann Machines</a:t>
            </a:r>
            <a:endParaRPr lang="ko-KR" altLang="en-US" sz="4000" dirty="0"/>
          </a:p>
        </p:txBody>
      </p:sp>
      <p:sp>
        <p:nvSpPr>
          <p:cNvPr id="3" name="부제목 2"/>
          <p:cNvSpPr>
            <a:spLocks noGrp="1"/>
          </p:cNvSpPr>
          <p:nvPr>
            <p:ph type="subTitle" idx="1"/>
          </p:nvPr>
        </p:nvSpPr>
        <p:spPr/>
        <p:txBody>
          <a:bodyPr/>
          <a:lstStyle/>
          <a:p>
            <a:r>
              <a:rPr lang="en-US" altLang="ko-KR" sz="2400" b="1" dirty="0" err="1" smtClean="0"/>
              <a:t>Salakhutdinov</a:t>
            </a:r>
            <a:r>
              <a:rPr lang="en-US" altLang="ko-KR" sz="2400" b="1" dirty="0" smtClean="0"/>
              <a:t>,  Hinton</a:t>
            </a:r>
          </a:p>
          <a:p>
            <a:endParaRPr lang="en-US" altLang="ko-KR" sz="2400" b="1" dirty="0" smtClean="0"/>
          </a:p>
          <a:p>
            <a:r>
              <a:rPr lang="en-US" altLang="ko-KR" sz="2000" dirty="0" smtClean="0"/>
              <a:t>International Conference</a:t>
            </a:r>
          </a:p>
          <a:p>
            <a:r>
              <a:rPr lang="en-US" altLang="ko-KR" sz="2000" dirty="0" smtClean="0"/>
              <a:t>on Artificial Intelligence and Statistics (AISTATS) 2009</a:t>
            </a:r>
            <a:endParaRPr lang="ko-KR"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10</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we choose a fully factorized distribution in order to approximate the true posterior:</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r>
              <a:rPr lang="en-US" altLang="ko-KR" sz="2400" dirty="0" smtClean="0"/>
              <a:t>The learning proceeds by maximizing this lower bound with respect to the </a:t>
            </a:r>
            <a:r>
              <a:rPr lang="en-US" altLang="ko-KR" sz="2400" dirty="0" err="1" smtClean="0"/>
              <a:t>variational</a:t>
            </a:r>
            <a:r>
              <a:rPr lang="en-US" altLang="ko-KR" sz="2400" dirty="0" smtClean="0"/>
              <a:t> parameters μ for fixed </a:t>
            </a:r>
            <a:r>
              <a:rPr lang="en-US" altLang="ko-KR" sz="2400" dirty="0" smtClean="0">
                <a:sym typeface="Symbol" pitchFamily="18" charset="2"/>
              </a:rPr>
              <a:t></a:t>
            </a:r>
            <a:r>
              <a:rPr lang="en-US" altLang="ko-KR" sz="2400" dirty="0" smtClean="0"/>
              <a:t>, which results in mean-field fixed-point equations:</a:t>
            </a:r>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9218" name="Picture 2"/>
          <p:cNvPicPr>
            <a:picLocks noChangeAspect="1" noChangeArrowheads="1"/>
          </p:cNvPicPr>
          <p:nvPr/>
        </p:nvPicPr>
        <p:blipFill>
          <a:blip r:embed="rId3" cstate="print"/>
          <a:srcRect/>
          <a:stretch>
            <a:fillRect/>
          </a:stretch>
        </p:blipFill>
        <p:spPr bwMode="auto">
          <a:xfrm>
            <a:off x="467544" y="1628800"/>
            <a:ext cx="7896766" cy="1187376"/>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1475656" y="2852936"/>
            <a:ext cx="4695825" cy="1952625"/>
          </a:xfrm>
          <a:prstGeom prst="rect">
            <a:avLst/>
          </a:prstGeom>
          <a:noFill/>
          <a:ln w="9525">
            <a:noFill/>
            <a:miter lim="800000"/>
            <a:headEnd/>
            <a:tailEnd/>
          </a:ln>
        </p:spPr>
      </p:pic>
      <p:pic>
        <p:nvPicPr>
          <p:cNvPr id="9220" name="Picture 4"/>
          <p:cNvPicPr>
            <a:picLocks noChangeAspect="1" noChangeArrowheads="1"/>
          </p:cNvPicPr>
          <p:nvPr/>
        </p:nvPicPr>
        <p:blipFill>
          <a:blip r:embed="rId5" cstate="print"/>
          <a:srcRect/>
          <a:stretch>
            <a:fillRect/>
          </a:stretch>
        </p:blipFill>
        <p:spPr bwMode="auto">
          <a:xfrm>
            <a:off x="2267744" y="5877272"/>
            <a:ext cx="3295650" cy="600075"/>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11</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85000" lnSpcReduction="10000"/>
          </a:bodyPr>
          <a:lstStyle/>
          <a:p>
            <a:r>
              <a:rPr lang="en-US" altLang="ko-KR" sz="2400" dirty="0" smtClean="0"/>
              <a:t>This is followed by applying SAP to update the model parameters  (</a:t>
            </a:r>
            <a:r>
              <a:rPr lang="en-US" altLang="ko-KR" sz="2400" dirty="0" err="1" smtClean="0"/>
              <a:t>Salakhutdinov</a:t>
            </a:r>
            <a:r>
              <a:rPr lang="en-US" altLang="ko-KR" sz="2400" dirty="0" smtClean="0"/>
              <a:t>, 2008). </a:t>
            </a:r>
          </a:p>
          <a:p>
            <a:r>
              <a:rPr lang="en-US" altLang="ko-KR" sz="2400" dirty="0" err="1" smtClean="0"/>
              <a:t>Variational</a:t>
            </a:r>
            <a:r>
              <a:rPr lang="en-US" altLang="ko-KR" sz="2400" dirty="0" smtClean="0"/>
              <a:t> approximations cannot be used for approximating the expectations with respect to the model distribution in the Boltzmann machine learning rule because the minus sign (see Eq. 6) would cause </a:t>
            </a:r>
            <a:r>
              <a:rPr lang="en-US" altLang="ko-KR" sz="2400" dirty="0" err="1" smtClean="0"/>
              <a:t>variational</a:t>
            </a:r>
            <a:r>
              <a:rPr lang="en-US" altLang="ko-KR" sz="2400" dirty="0" smtClean="0"/>
              <a:t> learning to change the parameters so as to </a:t>
            </a:r>
            <a:r>
              <a:rPr lang="en-US" altLang="ko-KR" sz="2400" i="1" dirty="0" smtClean="0"/>
              <a:t>maximize the divergence between </a:t>
            </a:r>
            <a:r>
              <a:rPr lang="en-US" altLang="ko-KR" sz="2400" dirty="0" smtClean="0"/>
              <a:t>the approximating and true distributions. </a:t>
            </a:r>
          </a:p>
          <a:p>
            <a:r>
              <a:rPr lang="en-US" altLang="ko-KR" sz="2400" dirty="0" smtClean="0"/>
              <a:t>If, however, a persistent chain is used to estimate the model’s expectations, </a:t>
            </a:r>
            <a:r>
              <a:rPr lang="en-US" altLang="ko-KR" sz="2400" dirty="0" err="1" smtClean="0"/>
              <a:t>variational</a:t>
            </a:r>
            <a:r>
              <a:rPr lang="en-US" altLang="ko-KR" sz="2400" dirty="0" smtClean="0"/>
              <a:t> learning can be applied for estimating the data-dependent expectations.</a:t>
            </a:r>
          </a:p>
          <a:p>
            <a:r>
              <a:rPr lang="en-US" altLang="ko-KR" sz="2400" dirty="0" smtClean="0"/>
              <a:t>Advantage of this method</a:t>
            </a:r>
          </a:p>
          <a:p>
            <a:pPr lvl="1"/>
            <a:r>
              <a:rPr lang="en-US" altLang="ko-KR" sz="2400" dirty="0" smtClean="0"/>
              <a:t>First, the convergence is usually very fast.</a:t>
            </a:r>
          </a:p>
          <a:p>
            <a:pPr lvl="1"/>
            <a:r>
              <a:rPr lang="en-US" altLang="ko-KR" sz="2400" dirty="0" smtClean="0"/>
              <a:t>Second, for applications such as the interpretation of images or speech, we expect the posterior over hidden states </a:t>
            </a:r>
            <a:r>
              <a:rPr lang="en-US" altLang="ko-KR" sz="2400" i="1" dirty="0" smtClean="0"/>
              <a:t>given the data to have a single mode, so simple and  </a:t>
            </a:r>
            <a:r>
              <a:rPr lang="en-US" altLang="ko-KR" sz="2400" dirty="0" smtClean="0"/>
              <a:t>fast </a:t>
            </a:r>
            <a:r>
              <a:rPr lang="en-US" altLang="ko-KR" sz="2400" dirty="0" err="1" smtClean="0"/>
              <a:t>variational</a:t>
            </a:r>
            <a:r>
              <a:rPr lang="en-US" altLang="ko-KR" sz="2400" dirty="0" smtClean="0"/>
              <a:t>  approximations such as mean-field should be adequate.</a:t>
            </a:r>
          </a:p>
          <a:p>
            <a:r>
              <a:rPr lang="en-US" altLang="ko-KR" sz="2600" dirty="0" smtClean="0"/>
              <a:t>sacrificing some log-likelihood in order to make the true posterior </a:t>
            </a:r>
            <a:r>
              <a:rPr lang="en-US" altLang="ko-KR" sz="2600" dirty="0" err="1" smtClean="0"/>
              <a:t>unimodal</a:t>
            </a:r>
            <a:r>
              <a:rPr lang="en-US" altLang="ko-KR" sz="2600" dirty="0" smtClean="0"/>
              <a:t> could be advantageous for a system that must use the posterior to control its actions.</a:t>
            </a:r>
            <a:endParaRPr lang="en-US" altLang="ko-KR" sz="58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12</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0242" name="Picture 2"/>
          <p:cNvPicPr>
            <a:picLocks noChangeAspect="1" noChangeArrowheads="1"/>
          </p:cNvPicPr>
          <p:nvPr/>
        </p:nvPicPr>
        <p:blipFill>
          <a:blip r:embed="rId3" cstate="print"/>
          <a:srcRect/>
          <a:stretch>
            <a:fillRect/>
          </a:stretch>
        </p:blipFill>
        <p:spPr bwMode="auto">
          <a:xfrm>
            <a:off x="1966913" y="504824"/>
            <a:ext cx="5659913" cy="6353175"/>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13</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lnSpcReduction="10000"/>
          </a:bodyPr>
          <a:lstStyle/>
          <a:p>
            <a:pPr>
              <a:buNone/>
            </a:pPr>
            <a:r>
              <a:rPr lang="de-DE" altLang="ko-KR" sz="2400" b="1" dirty="0" smtClean="0"/>
              <a:t>	3 Deep Boltzmann Machines (DBM’s) </a:t>
            </a:r>
          </a:p>
          <a:p>
            <a:r>
              <a:rPr lang="en-US" altLang="ko-KR" sz="2400" dirty="0" smtClean="0"/>
              <a:t>Consider learning a deep multilayer Boltzmann machine(Fig. 2, left panel) in which each layer captures complicated, higher-order correlations between the activities of hidden features in the layer below. </a:t>
            </a:r>
          </a:p>
          <a:p>
            <a:r>
              <a:rPr lang="en-US" altLang="ko-KR" sz="2400" dirty="0" smtClean="0"/>
              <a:t>Deep Boltzmann machines are interesting for several reasons. </a:t>
            </a:r>
          </a:p>
          <a:p>
            <a:pPr lvl="1"/>
            <a:r>
              <a:rPr lang="en-US" altLang="ko-KR" sz="2000" dirty="0" smtClean="0"/>
              <a:t>First, like deep belief networks, DBM’s have the potential of learning internal representations, which is considered to be a promising way of solving object and speech recognition problems. </a:t>
            </a:r>
          </a:p>
          <a:p>
            <a:pPr lvl="1"/>
            <a:r>
              <a:rPr lang="en-US" altLang="ko-KR" sz="2000" dirty="0" smtClean="0"/>
              <a:t>Second, high-level representations can be built from a large supply of unlabeled sensory inputs and very limited labeled data can then be used to only slightly fine-tune the model for a specific task at hand. </a:t>
            </a:r>
          </a:p>
          <a:p>
            <a:pPr lvl="1"/>
            <a:r>
              <a:rPr lang="en-US" altLang="ko-KR" sz="2000" dirty="0" smtClean="0"/>
              <a:t>Finally, unlike deep belief networks, the approximate inference procedure, in addition to an initial </a:t>
            </a:r>
            <a:r>
              <a:rPr lang="en-US" altLang="ko-KR" sz="2000" dirty="0" err="1" smtClean="0"/>
              <a:t>bottomup</a:t>
            </a:r>
            <a:r>
              <a:rPr lang="en-US" altLang="ko-KR" sz="2000" dirty="0" smtClean="0"/>
              <a:t> pass, can incorporate top-down feedback, allowing deep Boltzmann machines to better propagate uncertainty about, and hence deal more robustly with, ambiguous inputs.</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14</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a two-layer Boltzmann machine (see Fig. 2, right</a:t>
            </a:r>
          </a:p>
          <a:p>
            <a:r>
              <a:rPr lang="en-US" altLang="ko-KR" sz="2400" dirty="0" smtClean="0"/>
              <a:t>panel) with no within-layer connections. </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r>
              <a:rPr lang="en-US" altLang="ko-KR" sz="2400" dirty="0" smtClean="0"/>
              <a:t>The energy of the state {v, h1, h2} is defined as:</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1266" name="Picture 2"/>
          <p:cNvPicPr>
            <a:picLocks noChangeAspect="1" noChangeArrowheads="1"/>
          </p:cNvPicPr>
          <p:nvPr/>
        </p:nvPicPr>
        <p:blipFill>
          <a:blip r:embed="rId3" cstate="print"/>
          <a:srcRect/>
          <a:stretch>
            <a:fillRect/>
          </a:stretch>
        </p:blipFill>
        <p:spPr bwMode="auto">
          <a:xfrm>
            <a:off x="1691680" y="1700808"/>
            <a:ext cx="5753100" cy="3076575"/>
          </a:xfrm>
          <a:prstGeom prst="rect">
            <a:avLst/>
          </a:prstGeom>
          <a:noFill/>
          <a:ln w="9525">
            <a:noFill/>
            <a:miter lim="800000"/>
            <a:headEnd/>
            <a:tailEnd/>
          </a:ln>
        </p:spPr>
      </p:pic>
      <p:pic>
        <p:nvPicPr>
          <p:cNvPr id="11267" name="Picture 3"/>
          <p:cNvPicPr>
            <a:picLocks noChangeAspect="1" noChangeArrowheads="1"/>
          </p:cNvPicPr>
          <p:nvPr/>
        </p:nvPicPr>
        <p:blipFill>
          <a:blip r:embed="rId4" cstate="print"/>
          <a:srcRect/>
          <a:stretch>
            <a:fillRect/>
          </a:stretch>
        </p:blipFill>
        <p:spPr bwMode="auto">
          <a:xfrm>
            <a:off x="1547664" y="5157192"/>
            <a:ext cx="4819650" cy="438150"/>
          </a:xfrm>
          <a:prstGeom prst="rect">
            <a:avLst/>
          </a:prstGeom>
          <a:noFill/>
          <a:ln w="9525">
            <a:noFill/>
            <a:miter lim="800000"/>
            <a:headEnd/>
            <a:tailEnd/>
          </a:ln>
        </p:spPr>
      </p:pic>
      <p:pic>
        <p:nvPicPr>
          <p:cNvPr id="11268" name="Picture 4"/>
          <p:cNvPicPr>
            <a:picLocks noChangeAspect="1" noChangeArrowheads="1"/>
          </p:cNvPicPr>
          <p:nvPr/>
        </p:nvPicPr>
        <p:blipFill>
          <a:blip r:embed="rId5" cstate="print"/>
          <a:srcRect/>
          <a:stretch>
            <a:fillRect/>
          </a:stretch>
        </p:blipFill>
        <p:spPr bwMode="auto">
          <a:xfrm>
            <a:off x="1979712" y="5733256"/>
            <a:ext cx="1514475" cy="363661"/>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15</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The probability that the model assigns to a visible vector v</a:t>
            </a:r>
          </a:p>
          <a:p>
            <a:endParaRPr lang="en-US" altLang="ko-KR" sz="2400" dirty="0" smtClean="0"/>
          </a:p>
          <a:p>
            <a:endParaRPr lang="en-US" altLang="ko-KR" sz="2400" dirty="0" smtClean="0"/>
          </a:p>
          <a:p>
            <a:r>
              <a:rPr lang="en-US" altLang="ko-KR" sz="2400" dirty="0" smtClean="0"/>
              <a:t>The conditional distributions over the visible and the two sets of hidden units are</a:t>
            </a:r>
          </a:p>
          <a:p>
            <a:endParaRPr lang="en-US" altLang="ko-KR" sz="2400" dirty="0" smtClean="0"/>
          </a:p>
          <a:p>
            <a:endParaRPr lang="en-US" altLang="ko-KR" sz="2400" dirty="0" smtClean="0"/>
          </a:p>
          <a:p>
            <a:endParaRPr lang="en-US" altLang="ko-KR" sz="2400" dirty="0" smtClean="0"/>
          </a:p>
          <a:p>
            <a:endParaRPr lang="en-US" altLang="ko-KR" sz="2400" dirty="0" smtClean="0"/>
          </a:p>
          <a:p>
            <a:r>
              <a:rPr lang="en-US" altLang="ko-KR" sz="2400" dirty="0" smtClean="0"/>
              <a:t>the learning procedure for general Boltzmann machines described above, but it would be rather slow. (find better one in the below.)</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2290" name="Picture 2"/>
          <p:cNvPicPr>
            <a:picLocks noChangeAspect="1" noChangeArrowheads="1"/>
          </p:cNvPicPr>
          <p:nvPr/>
        </p:nvPicPr>
        <p:blipFill>
          <a:blip r:embed="rId3" cstate="print"/>
          <a:srcRect/>
          <a:stretch>
            <a:fillRect/>
          </a:stretch>
        </p:blipFill>
        <p:spPr bwMode="auto">
          <a:xfrm>
            <a:off x="1475656" y="1268760"/>
            <a:ext cx="4895850" cy="638175"/>
          </a:xfrm>
          <a:prstGeom prst="rect">
            <a:avLst/>
          </a:prstGeom>
          <a:noFill/>
          <a:ln w="9525">
            <a:noFill/>
            <a:miter lim="800000"/>
            <a:headEnd/>
            <a:tailEnd/>
          </a:ln>
        </p:spPr>
      </p:pic>
      <p:pic>
        <p:nvPicPr>
          <p:cNvPr id="12291" name="Picture 3"/>
          <p:cNvPicPr>
            <a:picLocks noChangeAspect="1" noChangeArrowheads="1"/>
          </p:cNvPicPr>
          <p:nvPr/>
        </p:nvPicPr>
        <p:blipFill>
          <a:blip r:embed="rId4" cstate="print"/>
          <a:srcRect/>
          <a:stretch>
            <a:fillRect/>
          </a:stretch>
        </p:blipFill>
        <p:spPr bwMode="auto">
          <a:xfrm>
            <a:off x="1979712" y="2852936"/>
            <a:ext cx="5029200" cy="180975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16</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pPr>
              <a:buNone/>
            </a:pPr>
            <a:r>
              <a:rPr lang="en-US" altLang="ko-KR" sz="2400" b="1" dirty="0" smtClean="0"/>
              <a:t>	3.1 Greedy </a:t>
            </a:r>
            <a:r>
              <a:rPr lang="en-US" altLang="ko-KR" sz="2400" b="1" dirty="0" err="1" smtClean="0"/>
              <a:t>Layerwise</a:t>
            </a:r>
            <a:r>
              <a:rPr lang="en-US" altLang="ko-KR" sz="2400" b="1" dirty="0" smtClean="0"/>
              <a:t> </a:t>
            </a:r>
            <a:r>
              <a:rPr lang="en-US" altLang="ko-KR" sz="2400" b="1" dirty="0" err="1" smtClean="0"/>
              <a:t>Pretraining</a:t>
            </a:r>
            <a:r>
              <a:rPr lang="en-US" altLang="ko-KR" sz="2400" b="1" dirty="0" smtClean="0"/>
              <a:t> of DBM’s </a:t>
            </a:r>
          </a:p>
          <a:p>
            <a:r>
              <a:rPr lang="en-US" altLang="ko-KR" sz="2400" dirty="0" smtClean="0"/>
              <a:t>Hinton et al. (2006) introduced a greedy, layer-by-layer unsupervised learning algorithm that consists of learning a stack of RBM’s one layer at a time. </a:t>
            </a:r>
          </a:p>
          <a:p>
            <a:r>
              <a:rPr lang="en-US" altLang="ko-KR" sz="2400" dirty="0" smtClean="0"/>
              <a:t>After the stack of RBM’s has been learned, the whole stack can be viewed as a single probabilistic model, called a “deep belief network”.</a:t>
            </a:r>
          </a:p>
          <a:p>
            <a:r>
              <a:rPr lang="en-US" altLang="ko-KR" sz="2400" dirty="0" smtClean="0"/>
              <a:t>This model is </a:t>
            </a:r>
            <a:r>
              <a:rPr lang="en-US" altLang="ko-KR" sz="2400" i="1" dirty="0" smtClean="0"/>
              <a:t>not a deep Boltzmann </a:t>
            </a:r>
            <a:r>
              <a:rPr lang="en-US" altLang="ko-KR" sz="2400" dirty="0" smtClean="0"/>
              <a:t>machine. </a:t>
            </a:r>
          </a:p>
          <a:p>
            <a:r>
              <a:rPr lang="en-US" altLang="ko-KR" sz="2400" dirty="0" smtClean="0"/>
              <a:t>The top two layers form a restricted Boltzmann machine which is an undirected graphical model, but the lower layers form a </a:t>
            </a:r>
            <a:r>
              <a:rPr lang="en-US" altLang="ko-KR" sz="2400" i="1" dirty="0" smtClean="0"/>
              <a:t>directed generative model (see Fig. 2).</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17</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20000"/>
          </a:bodyPr>
          <a:lstStyle/>
          <a:p>
            <a:r>
              <a:rPr lang="en-US" altLang="ko-KR" sz="2400" dirty="0" smtClean="0"/>
              <a:t>After learning the first RBM in the stack, the generative model can be written as:</a:t>
            </a:r>
          </a:p>
          <a:p>
            <a:endParaRPr lang="en-US" altLang="ko-KR" sz="2400" dirty="0" smtClean="0"/>
          </a:p>
          <a:p>
            <a:endParaRPr lang="en-US" altLang="ko-KR" sz="2400" dirty="0" smtClean="0"/>
          </a:p>
          <a:p>
            <a:endParaRPr lang="en-US" altLang="ko-KR" sz="2400" dirty="0" smtClean="0"/>
          </a:p>
          <a:p>
            <a:r>
              <a:rPr lang="en-US" altLang="ko-KR" sz="2400" dirty="0" smtClean="0"/>
              <a:t>The second RBM in the stack replaces p(h</a:t>
            </a:r>
            <a:r>
              <a:rPr lang="en-US" altLang="ko-KR" sz="2400" baseline="30000" dirty="0" smtClean="0"/>
              <a:t>1</a:t>
            </a:r>
            <a:r>
              <a:rPr lang="en-US" altLang="ko-KR" sz="2400" dirty="0" smtClean="0"/>
              <a:t>;W</a:t>
            </a:r>
            <a:r>
              <a:rPr lang="en-US" altLang="ko-KR" sz="2400" baseline="30000" dirty="0" smtClean="0"/>
              <a:t>1</a:t>
            </a:r>
            <a:r>
              <a:rPr lang="en-US" altLang="ko-KR" sz="2400" dirty="0" smtClean="0"/>
              <a:t>) by </a:t>
            </a:r>
          </a:p>
          <a:p>
            <a:pPr>
              <a:buNone/>
            </a:pPr>
            <a:r>
              <a:rPr lang="en-US" altLang="ko-KR" sz="2400" dirty="0" smtClean="0"/>
              <a:t>         </a:t>
            </a:r>
            <a:r>
              <a:rPr lang="en-US" altLang="ko-KR" sz="2000" dirty="0" smtClean="0"/>
              <a:t>p(h</a:t>
            </a:r>
            <a:r>
              <a:rPr lang="en-US" altLang="ko-KR" sz="2000" baseline="30000" dirty="0" smtClean="0"/>
              <a:t>1</a:t>
            </a:r>
            <a:r>
              <a:rPr lang="en-US" altLang="ko-KR" sz="2000" dirty="0" smtClean="0"/>
              <a:t>;W</a:t>
            </a:r>
            <a:r>
              <a:rPr lang="en-US" altLang="ko-KR" sz="2000" baseline="30000" dirty="0" smtClean="0"/>
              <a:t>2</a:t>
            </a:r>
            <a:r>
              <a:rPr lang="en-US" altLang="ko-KR" sz="2000" dirty="0" smtClean="0"/>
              <a:t>) = </a:t>
            </a:r>
            <a:r>
              <a:rPr lang="en-US" altLang="ko-KR" sz="2000" dirty="0" smtClean="0">
                <a:sym typeface="Symbol" pitchFamily="18" charset="2"/>
              </a:rPr>
              <a:t></a:t>
            </a:r>
            <a:r>
              <a:rPr lang="en-US" altLang="ko-KR" sz="2000" baseline="-25000" dirty="0" smtClean="0"/>
              <a:t>h2</a:t>
            </a:r>
            <a:r>
              <a:rPr lang="en-US" altLang="ko-KR" sz="2000" dirty="0" smtClean="0"/>
              <a:t> p(h</a:t>
            </a:r>
            <a:r>
              <a:rPr lang="en-US" altLang="ko-KR" sz="2000" baseline="30000" dirty="0" smtClean="0"/>
              <a:t>1</a:t>
            </a:r>
            <a:r>
              <a:rPr lang="en-US" altLang="ko-KR" sz="2000" dirty="0" smtClean="0"/>
              <a:t>, h</a:t>
            </a:r>
            <a:r>
              <a:rPr lang="en-US" altLang="ko-KR" sz="2000" baseline="30000" dirty="0" smtClean="0"/>
              <a:t>2</a:t>
            </a:r>
            <a:r>
              <a:rPr lang="en-US" altLang="ko-KR" sz="2000" dirty="0" smtClean="0"/>
              <a:t>;W</a:t>
            </a:r>
            <a:r>
              <a:rPr lang="en-US" altLang="ko-KR" sz="2000" baseline="30000" dirty="0" smtClean="0"/>
              <a:t>2</a:t>
            </a:r>
            <a:r>
              <a:rPr lang="en-US" altLang="ko-KR" sz="2000" dirty="0" smtClean="0"/>
              <a:t>). </a:t>
            </a:r>
          </a:p>
          <a:p>
            <a:r>
              <a:rPr lang="en-US" altLang="ko-KR" sz="2400" dirty="0" smtClean="0"/>
              <a:t>If the second RBM is initialized correctly (Hinton et al., 2006), p(h</a:t>
            </a:r>
            <a:r>
              <a:rPr lang="en-US" altLang="ko-KR" sz="2400" baseline="30000" dirty="0" smtClean="0"/>
              <a:t>1</a:t>
            </a:r>
            <a:r>
              <a:rPr lang="en-US" altLang="ko-KR" sz="2400" dirty="0" smtClean="0"/>
              <a:t>;W</a:t>
            </a:r>
            <a:r>
              <a:rPr lang="en-US" altLang="ko-KR" sz="2400" baseline="30000" dirty="0" smtClean="0"/>
              <a:t>2</a:t>
            </a:r>
            <a:r>
              <a:rPr lang="en-US" altLang="ko-KR" sz="2400" dirty="0" smtClean="0"/>
              <a:t>) will become a better model of the aggregated posterior distribution over h</a:t>
            </a:r>
            <a:r>
              <a:rPr lang="en-US" altLang="ko-KR" sz="2400" baseline="30000" dirty="0" smtClean="0"/>
              <a:t>1</a:t>
            </a:r>
            <a:r>
              <a:rPr lang="en-US" altLang="ko-KR" sz="2400" dirty="0" smtClean="0"/>
              <a:t>, where the aggregated posterior is simply the non-factorial mixture of the factorial posteriors for all the training cases, i.e. 1/N </a:t>
            </a:r>
            <a:r>
              <a:rPr lang="en-US" altLang="ko-KR" sz="2400" dirty="0" smtClean="0">
                <a:sym typeface="Symbol" pitchFamily="18" charset="2"/>
              </a:rPr>
              <a:t></a:t>
            </a:r>
            <a:r>
              <a:rPr lang="en-US" altLang="ko-KR" sz="2400" baseline="-25000" dirty="0" smtClean="0"/>
              <a:t>n</a:t>
            </a:r>
            <a:r>
              <a:rPr lang="en-US" altLang="ko-KR" sz="2400" dirty="0" smtClean="0"/>
              <a:t> p(h</a:t>
            </a:r>
            <a:r>
              <a:rPr lang="en-US" altLang="ko-KR" sz="2400" baseline="30000" dirty="0" smtClean="0"/>
              <a:t>1</a:t>
            </a:r>
            <a:r>
              <a:rPr lang="en-US" altLang="ko-KR" sz="2400" dirty="0" smtClean="0"/>
              <a:t>|v</a:t>
            </a:r>
            <a:r>
              <a:rPr lang="en-US" altLang="ko-KR" sz="2400" baseline="-25000" dirty="0" smtClean="0"/>
              <a:t>n</a:t>
            </a:r>
            <a:r>
              <a:rPr lang="en-US" altLang="ko-KR" sz="2400" dirty="0" smtClean="0"/>
              <a:t>;W</a:t>
            </a:r>
            <a:r>
              <a:rPr lang="en-US" altLang="ko-KR" sz="2400" baseline="30000" dirty="0" smtClean="0"/>
              <a:t>1</a:t>
            </a:r>
            <a:r>
              <a:rPr lang="en-US" altLang="ko-KR" sz="2400" dirty="0" smtClean="0"/>
              <a:t>). </a:t>
            </a:r>
          </a:p>
          <a:p>
            <a:r>
              <a:rPr lang="en-US" altLang="ko-KR" sz="2400" dirty="0" smtClean="0"/>
              <a:t>Since the second RBM is replacing p(h</a:t>
            </a:r>
            <a:r>
              <a:rPr lang="en-US" altLang="ko-KR" sz="2400" baseline="30000" dirty="0" smtClean="0"/>
              <a:t>1</a:t>
            </a:r>
            <a:r>
              <a:rPr lang="en-US" altLang="ko-KR" sz="2400" dirty="0" smtClean="0"/>
              <a:t>;W</a:t>
            </a:r>
            <a:r>
              <a:rPr lang="en-US" altLang="ko-KR" sz="2400" baseline="30000" dirty="0" smtClean="0"/>
              <a:t>1</a:t>
            </a:r>
            <a:r>
              <a:rPr lang="en-US" altLang="ko-KR" sz="2400" dirty="0" smtClean="0"/>
              <a:t>) by a better model, it would be possible to infer p(h</a:t>
            </a:r>
            <a:r>
              <a:rPr lang="en-US" altLang="ko-KR" sz="2400" baseline="30000" dirty="0" smtClean="0"/>
              <a:t>1</a:t>
            </a:r>
            <a:r>
              <a:rPr lang="en-US" altLang="ko-KR" sz="2400" dirty="0" smtClean="0"/>
              <a:t>;W</a:t>
            </a:r>
            <a:r>
              <a:rPr lang="en-US" altLang="ko-KR" sz="2400" baseline="30000" dirty="0" smtClean="0"/>
              <a:t>1</a:t>
            </a:r>
            <a:r>
              <a:rPr lang="en-US" altLang="ko-KR" sz="2400" dirty="0" smtClean="0"/>
              <a:t>,W</a:t>
            </a:r>
            <a:r>
              <a:rPr lang="en-US" altLang="ko-KR" sz="2400" baseline="30000" dirty="0" smtClean="0"/>
              <a:t>2</a:t>
            </a:r>
            <a:r>
              <a:rPr lang="en-US" altLang="ko-KR" sz="2400" dirty="0" smtClean="0"/>
              <a:t>) by averaging the two models of h</a:t>
            </a:r>
            <a:r>
              <a:rPr lang="en-US" altLang="ko-KR" sz="2400" baseline="30000" dirty="0" smtClean="0"/>
              <a:t>1</a:t>
            </a:r>
            <a:r>
              <a:rPr lang="en-US" altLang="ko-KR" sz="2400" dirty="0" smtClean="0"/>
              <a:t> which can be done approximately by using 1/2W</a:t>
            </a:r>
            <a:r>
              <a:rPr lang="en-US" altLang="ko-KR" sz="2400" baseline="30000" dirty="0" smtClean="0"/>
              <a:t>1</a:t>
            </a:r>
            <a:r>
              <a:rPr lang="en-US" altLang="ko-KR" sz="2400" dirty="0" smtClean="0"/>
              <a:t> bottom-up and 1/2W</a:t>
            </a:r>
            <a:r>
              <a:rPr lang="en-US" altLang="ko-KR" sz="2400" baseline="30000" dirty="0" smtClean="0"/>
              <a:t>2</a:t>
            </a:r>
            <a:r>
              <a:rPr lang="en-US" altLang="ko-KR" sz="2400" dirty="0" smtClean="0"/>
              <a:t> top-down. Using W</a:t>
            </a:r>
            <a:r>
              <a:rPr lang="en-US" altLang="ko-KR" sz="2400" baseline="30000" dirty="0" smtClean="0"/>
              <a:t>1</a:t>
            </a:r>
            <a:r>
              <a:rPr lang="en-US" altLang="ko-KR" sz="2400" dirty="0" smtClean="0"/>
              <a:t> bottom-up and W</a:t>
            </a:r>
            <a:r>
              <a:rPr lang="en-US" altLang="ko-KR" sz="2400" baseline="30000" dirty="0" smtClean="0"/>
              <a:t>2 </a:t>
            </a:r>
            <a:r>
              <a:rPr lang="en-US" altLang="ko-KR" sz="2400" dirty="0" smtClean="0"/>
              <a:t>top-down would amount to double-counting the evidence since h</a:t>
            </a:r>
            <a:r>
              <a:rPr lang="en-US" altLang="ko-KR" sz="2400" baseline="30000" dirty="0" smtClean="0"/>
              <a:t>2</a:t>
            </a:r>
            <a:r>
              <a:rPr lang="en-US" altLang="ko-KR" sz="2400" dirty="0" smtClean="0"/>
              <a:t> is dependent on v.</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3314" name="Picture 2"/>
          <p:cNvPicPr>
            <a:picLocks noChangeAspect="1" noChangeArrowheads="1"/>
          </p:cNvPicPr>
          <p:nvPr/>
        </p:nvPicPr>
        <p:blipFill>
          <a:blip r:embed="rId3" cstate="print"/>
          <a:srcRect/>
          <a:stretch>
            <a:fillRect/>
          </a:stretch>
        </p:blipFill>
        <p:spPr bwMode="auto">
          <a:xfrm>
            <a:off x="1619672" y="1340768"/>
            <a:ext cx="4552950" cy="581025"/>
          </a:xfrm>
          <a:prstGeom prst="rect">
            <a:avLst/>
          </a:prstGeom>
          <a:noFill/>
          <a:ln w="9525">
            <a:noFill/>
            <a:miter lim="800000"/>
            <a:headEnd/>
            <a:tailEnd/>
          </a:ln>
        </p:spPr>
      </p:pic>
      <p:pic>
        <p:nvPicPr>
          <p:cNvPr id="13315" name="Picture 3"/>
          <p:cNvPicPr>
            <a:picLocks noChangeAspect="1" noChangeArrowheads="1"/>
          </p:cNvPicPr>
          <p:nvPr/>
        </p:nvPicPr>
        <p:blipFill>
          <a:blip r:embed="rId4" cstate="print"/>
          <a:srcRect/>
          <a:stretch>
            <a:fillRect/>
          </a:stretch>
        </p:blipFill>
        <p:spPr bwMode="auto">
          <a:xfrm>
            <a:off x="1763688" y="1916832"/>
            <a:ext cx="3143250" cy="295275"/>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18</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To initialize model parameters of a DBM, we propose greedy, layer-by-layer </a:t>
            </a:r>
            <a:r>
              <a:rPr lang="en-US" altLang="ko-KR" sz="2400" dirty="0" err="1" smtClean="0"/>
              <a:t>pretraining</a:t>
            </a:r>
            <a:r>
              <a:rPr lang="en-US" altLang="ko-KR" sz="2400" dirty="0" smtClean="0"/>
              <a:t> by learning a stack of RBM’s, but with a small change that is introduced to eliminate the double-counting problem </a:t>
            </a:r>
          </a:p>
          <a:p>
            <a:r>
              <a:rPr lang="en-US" altLang="ko-KR" sz="2400" dirty="0" smtClean="0"/>
              <a:t>For the lower-level RBM, we double the input and tie the visible-to- hidden weights, as shown in Fig. 2, right panel.</a:t>
            </a:r>
          </a:p>
          <a:p>
            <a:r>
              <a:rPr lang="en-US" altLang="ko-KR" sz="2400" dirty="0" smtClean="0"/>
              <a:t>In this modified RBM with tied parameters, the conditional distributions over the hidden and visible states are defined as</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4338" name="Picture 2"/>
          <p:cNvPicPr>
            <a:picLocks noChangeAspect="1" noChangeArrowheads="1"/>
          </p:cNvPicPr>
          <p:nvPr/>
        </p:nvPicPr>
        <p:blipFill>
          <a:blip r:embed="rId3" cstate="print"/>
          <a:srcRect/>
          <a:stretch>
            <a:fillRect/>
          </a:stretch>
        </p:blipFill>
        <p:spPr bwMode="auto">
          <a:xfrm>
            <a:off x="1763688" y="4077072"/>
            <a:ext cx="4876800" cy="1190625"/>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19</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10000"/>
          </a:bodyPr>
          <a:lstStyle/>
          <a:p>
            <a:r>
              <a:rPr lang="en-US" altLang="ko-KR" sz="2400" dirty="0" smtClean="0"/>
              <a:t>For the top-level RBM we double the number of hidden units. The conditional distributions for this model;</a:t>
            </a:r>
          </a:p>
          <a:p>
            <a:endParaRPr lang="en-US" altLang="ko-KR" sz="2400" dirty="0" smtClean="0"/>
          </a:p>
          <a:p>
            <a:endParaRPr lang="en-US" altLang="ko-KR" sz="2400" dirty="0" smtClean="0"/>
          </a:p>
          <a:p>
            <a:endParaRPr lang="en-US" altLang="ko-KR" sz="2400" dirty="0" smtClean="0"/>
          </a:p>
          <a:p>
            <a:r>
              <a:rPr lang="en-US" altLang="ko-KR" sz="2400" dirty="0" smtClean="0"/>
              <a:t>When these two modules are composed to form a single system, the total input coming into the first hidden layer is halved which leads to the following conditional distribution over h</a:t>
            </a:r>
            <a:r>
              <a:rPr lang="en-US" altLang="ko-KR" sz="2400" baseline="30000" dirty="0" smtClean="0"/>
              <a:t>1</a:t>
            </a:r>
          </a:p>
          <a:p>
            <a:endParaRPr lang="en-US" altLang="ko-KR" sz="2400" baseline="30000" dirty="0" smtClean="0"/>
          </a:p>
          <a:p>
            <a:endParaRPr lang="en-US" altLang="ko-KR" sz="2400" baseline="30000" dirty="0" smtClean="0"/>
          </a:p>
          <a:p>
            <a:r>
              <a:rPr lang="en-US" altLang="ko-KR" sz="2400" dirty="0" smtClean="0"/>
              <a:t>The conditional distributions over v and h</a:t>
            </a:r>
            <a:r>
              <a:rPr lang="en-US" altLang="ko-KR" sz="2400" baseline="30000" dirty="0" smtClean="0"/>
              <a:t>2</a:t>
            </a:r>
            <a:r>
              <a:rPr lang="en-US" altLang="ko-KR" sz="2400" dirty="0" smtClean="0"/>
              <a:t> remain the same as defined by </a:t>
            </a:r>
            <a:r>
              <a:rPr lang="en-US" altLang="ko-KR" sz="2400" dirty="0" err="1" smtClean="0"/>
              <a:t>Eqs</a:t>
            </a:r>
            <a:r>
              <a:rPr lang="en-US" altLang="ko-KR" sz="2400" dirty="0" smtClean="0"/>
              <a:t>. 16, 18.</a:t>
            </a:r>
          </a:p>
          <a:p>
            <a:r>
              <a:rPr lang="en-US" altLang="ko-KR" sz="2400" dirty="0" smtClean="0"/>
              <a:t>Observe that the conditional distributions defined by the composed model are exactly the same conditional distributions defined by the DBM (</a:t>
            </a:r>
            <a:r>
              <a:rPr lang="en-US" altLang="ko-KR" sz="2400" dirty="0" err="1" smtClean="0"/>
              <a:t>Eqs</a:t>
            </a:r>
            <a:r>
              <a:rPr lang="en-US" altLang="ko-KR" sz="2400" dirty="0" smtClean="0"/>
              <a:t>. 11, 12, 13). </a:t>
            </a:r>
          </a:p>
          <a:p>
            <a:r>
              <a:rPr lang="en-US" altLang="ko-KR" sz="2400" dirty="0" smtClean="0"/>
              <a:t>greedily </a:t>
            </a:r>
            <a:r>
              <a:rPr lang="en-US" altLang="ko-KR" sz="2400" dirty="0" err="1" smtClean="0"/>
              <a:t>pretraining</a:t>
            </a:r>
            <a:r>
              <a:rPr lang="en-US" altLang="ko-KR" sz="2400" dirty="0" smtClean="0"/>
              <a:t> the two modified RBM’s leads to an undirected model with symmetric weights  (deep Boltzmann machine).</a:t>
            </a:r>
            <a:endParaRPr lang="en-US" altLang="ko-KR" sz="2400" baseline="300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5362" name="Picture 2"/>
          <p:cNvPicPr>
            <a:picLocks noChangeAspect="1" noChangeArrowheads="1"/>
          </p:cNvPicPr>
          <p:nvPr/>
        </p:nvPicPr>
        <p:blipFill>
          <a:blip r:embed="rId3" cstate="print"/>
          <a:srcRect/>
          <a:stretch>
            <a:fillRect/>
          </a:stretch>
        </p:blipFill>
        <p:spPr bwMode="auto">
          <a:xfrm>
            <a:off x="1403648" y="1484784"/>
            <a:ext cx="5076825" cy="1200150"/>
          </a:xfrm>
          <a:prstGeom prst="rect">
            <a:avLst/>
          </a:prstGeom>
          <a:noFill/>
          <a:ln w="9525">
            <a:noFill/>
            <a:miter lim="800000"/>
            <a:headEnd/>
            <a:tailEnd/>
          </a:ln>
        </p:spPr>
      </p:pic>
      <p:pic>
        <p:nvPicPr>
          <p:cNvPr id="15363" name="Picture 3"/>
          <p:cNvPicPr>
            <a:picLocks noChangeAspect="1" noChangeArrowheads="1"/>
          </p:cNvPicPr>
          <p:nvPr/>
        </p:nvPicPr>
        <p:blipFill>
          <a:blip r:embed="rId4" cstate="print"/>
          <a:srcRect/>
          <a:stretch>
            <a:fillRect/>
          </a:stretch>
        </p:blipFill>
        <p:spPr bwMode="auto">
          <a:xfrm>
            <a:off x="1475656" y="3501008"/>
            <a:ext cx="4981575" cy="542925"/>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000" dirty="0" smtClean="0"/>
              <a:t>The original learning algorithm for Boltzmann machines  (Hinton and </a:t>
            </a:r>
            <a:r>
              <a:rPr lang="en-US" altLang="ko-KR" sz="2000" dirty="0" err="1" smtClean="0"/>
              <a:t>Sejnowski</a:t>
            </a:r>
            <a:r>
              <a:rPr lang="en-US" altLang="ko-KR" sz="2000" dirty="0" smtClean="0"/>
              <a:t>, 1983) was too slow to be practical. </a:t>
            </a:r>
          </a:p>
          <a:p>
            <a:r>
              <a:rPr lang="en-US" altLang="ko-KR" sz="2000" dirty="0" smtClean="0"/>
              <a:t>Learning can be made much more efficient in a restricted Boltzmann machine (RBM) (2002).</a:t>
            </a:r>
          </a:p>
          <a:p>
            <a:r>
              <a:rPr lang="en-US" altLang="ko-KR" sz="2000" dirty="0" smtClean="0"/>
              <a:t>Multiple hidden layers can be learned by treating the hidden activities of one RBM as the data for training a higher-level RBM (Hinton et al., 2006).</a:t>
            </a:r>
          </a:p>
          <a:p>
            <a:r>
              <a:rPr lang="en-US" altLang="ko-KR" sz="2000" dirty="0" smtClean="0"/>
              <a:t>If multiple layers are learned in this greedy, layer-by-layer way, the resulting composite model is </a:t>
            </a:r>
            <a:r>
              <a:rPr lang="en-US" altLang="ko-KR" sz="2000" i="1" dirty="0" smtClean="0"/>
              <a:t>not a multilayer Boltzmann machine </a:t>
            </a:r>
            <a:r>
              <a:rPr lang="en-US" altLang="ko-KR" sz="2000" dirty="0" smtClean="0"/>
              <a:t>(Hinton et al., 2006).  It is a hybrid generative model called a “deep belief net” that has undirected connections between its top two layers and downward directed connections between all its lower layers.</a:t>
            </a:r>
          </a:p>
          <a:p>
            <a:endParaRPr lang="en-US" altLang="ko-KR" sz="2000" dirty="0" smtClean="0"/>
          </a:p>
          <a:p>
            <a:r>
              <a:rPr lang="en-US" altLang="ko-KR" sz="2000" dirty="0" smtClean="0"/>
              <a:t>In this paper we present a much more efficient learning procedure for fully general Boltzmann machines.</a:t>
            </a:r>
            <a:endParaRPr lang="en-US" altLang="ko-KR" sz="2000" b="1" dirty="0" smtClean="0"/>
          </a:p>
          <a:p>
            <a:endParaRPr lang="en-US" altLang="ko-KR" sz="2400" b="1"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
        <p:nvSpPr>
          <p:cNvPr id="7" name="직사각형 6"/>
          <p:cNvSpPr/>
          <p:nvPr/>
        </p:nvSpPr>
        <p:spPr>
          <a:xfrm>
            <a:off x="2915816" y="188640"/>
            <a:ext cx="2995948" cy="584775"/>
          </a:xfrm>
          <a:prstGeom prst="rect">
            <a:avLst/>
          </a:prstGeom>
        </p:spPr>
        <p:txBody>
          <a:bodyPr wrap="none">
            <a:spAutoFit/>
          </a:bodyPr>
          <a:lstStyle/>
          <a:p>
            <a:r>
              <a:rPr lang="en-US" altLang="ko-KR" sz="3200" b="1" dirty="0" smtClean="0"/>
              <a:t>1 Introduction</a:t>
            </a:r>
            <a:endParaRPr lang="ko-KR" altLang="en-US" sz="32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20</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10000"/>
          </a:bodyPr>
          <a:lstStyle/>
          <a:p>
            <a:pPr>
              <a:buNone/>
            </a:pPr>
            <a:r>
              <a:rPr lang="en-US" altLang="ko-KR" sz="2400" b="1" dirty="0" smtClean="0"/>
              <a:t>	3.2 Evaluating DBM’s </a:t>
            </a:r>
          </a:p>
          <a:p>
            <a:r>
              <a:rPr lang="en-US" altLang="ko-KR" sz="2400" dirty="0" smtClean="0"/>
              <a:t>We show how </a:t>
            </a:r>
            <a:r>
              <a:rPr lang="en-US" altLang="ko-KR" sz="2400" dirty="0" smtClean="0"/>
              <a:t>Annealed Importance Sampling (AIS)</a:t>
            </a:r>
            <a:r>
              <a:rPr lang="en-US" altLang="ko-KR" sz="2400" dirty="0" smtClean="0"/>
              <a:t> can be used to estimate the partition functions of deep </a:t>
            </a:r>
            <a:r>
              <a:rPr lang="en-US" altLang="ko-KR" sz="2400" dirty="0" smtClean="0"/>
              <a:t>Boltzmann machines. </a:t>
            </a:r>
            <a:endParaRPr lang="en-US" altLang="ko-KR" sz="2400" dirty="0" smtClean="0"/>
          </a:p>
          <a:p>
            <a:r>
              <a:rPr lang="en-US" altLang="ko-KR" sz="2400" dirty="0" smtClean="0"/>
              <a:t>Gives good </a:t>
            </a:r>
            <a:r>
              <a:rPr lang="en-US" altLang="ko-KR" sz="2400" dirty="0" smtClean="0"/>
              <a:t>estimates of </a:t>
            </a:r>
            <a:r>
              <a:rPr lang="en-US" altLang="ko-KR" sz="2400" dirty="0" smtClean="0"/>
              <a:t>the </a:t>
            </a:r>
            <a:r>
              <a:rPr lang="en-US" altLang="ko-KR" sz="2400" dirty="0" smtClean="0"/>
              <a:t>lower bound on the log-probability of the </a:t>
            </a:r>
            <a:r>
              <a:rPr lang="en-US" altLang="ko-KR" sz="2400" i="1" dirty="0" smtClean="0"/>
              <a:t>test data.</a:t>
            </a:r>
          </a:p>
          <a:p>
            <a:r>
              <a:rPr lang="en-US" altLang="ko-KR" sz="2400" dirty="0" smtClean="0"/>
              <a:t>Suppose we have two distributions defined on some </a:t>
            </a:r>
            <a:r>
              <a:rPr lang="en-US" altLang="ko-KR" sz="2400" dirty="0" smtClean="0"/>
              <a:t>space X </a:t>
            </a:r>
            <a:r>
              <a:rPr lang="en-US" altLang="ko-KR" sz="2400" dirty="0" smtClean="0"/>
              <a:t>with probability density functions: </a:t>
            </a:r>
            <a:endParaRPr lang="en-US" altLang="ko-KR" sz="2400" dirty="0" smtClean="0"/>
          </a:p>
          <a:p>
            <a:pPr lvl="1"/>
            <a:r>
              <a:rPr lang="en-US" altLang="ko-KR" sz="2000" dirty="0" err="1" smtClean="0"/>
              <a:t>p</a:t>
            </a:r>
            <a:r>
              <a:rPr lang="en-US" altLang="ko-KR" sz="2000" baseline="-25000" dirty="0" err="1" smtClean="0"/>
              <a:t>A</a:t>
            </a:r>
            <a:r>
              <a:rPr lang="en-US" altLang="ko-KR" sz="2000" dirty="0" smtClean="0"/>
              <a:t>(x</a:t>
            </a:r>
            <a:r>
              <a:rPr lang="en-US" altLang="ko-KR" sz="2000" dirty="0" smtClean="0"/>
              <a:t>) = </a:t>
            </a:r>
            <a:r>
              <a:rPr lang="en-US" altLang="ko-KR" sz="2000" dirty="0" err="1" smtClean="0"/>
              <a:t>p</a:t>
            </a:r>
            <a:r>
              <a:rPr lang="en-US" altLang="ko-KR" sz="2000" baseline="30000" dirty="0" err="1" smtClean="0"/>
              <a:t>∗</a:t>
            </a:r>
            <a:r>
              <a:rPr lang="en-US" altLang="ko-KR" sz="2000" baseline="-25000" dirty="0" err="1" smtClean="0"/>
              <a:t>A</a:t>
            </a:r>
            <a:r>
              <a:rPr lang="en-US" altLang="ko-KR" sz="2000" dirty="0" smtClean="0"/>
              <a:t>(x</a:t>
            </a:r>
            <a:r>
              <a:rPr lang="en-US" altLang="ko-KR" sz="2000" dirty="0" smtClean="0"/>
              <a:t>)/</a:t>
            </a:r>
            <a:r>
              <a:rPr lang="en-US" altLang="ko-KR" sz="2000" dirty="0" err="1" smtClean="0"/>
              <a:t>Z</a:t>
            </a:r>
            <a:r>
              <a:rPr lang="en-US" altLang="ko-KR" sz="2000" baseline="-25000" dirty="0" err="1" smtClean="0"/>
              <a:t>A</a:t>
            </a:r>
            <a:r>
              <a:rPr lang="en-US" altLang="ko-KR" sz="2000" dirty="0" err="1" smtClean="0"/>
              <a:t>,and</a:t>
            </a:r>
            <a:r>
              <a:rPr lang="en-US" altLang="ko-KR" sz="2000" dirty="0" smtClean="0"/>
              <a:t> </a:t>
            </a:r>
            <a:r>
              <a:rPr lang="en-US" altLang="ko-KR" sz="2000" dirty="0" err="1" smtClean="0"/>
              <a:t>p</a:t>
            </a:r>
            <a:r>
              <a:rPr lang="en-US" altLang="ko-KR" sz="2000" baseline="-25000" dirty="0" err="1" smtClean="0"/>
              <a:t>B</a:t>
            </a:r>
            <a:r>
              <a:rPr lang="en-US" altLang="ko-KR" sz="2000" dirty="0" smtClean="0"/>
              <a:t>(x) = p</a:t>
            </a:r>
            <a:r>
              <a:rPr lang="en-US" altLang="ko-KR" sz="2000" baseline="30000" dirty="0" smtClean="0"/>
              <a:t>∗</a:t>
            </a:r>
            <a:r>
              <a:rPr lang="en-US" altLang="ko-KR" sz="2000" dirty="0" smtClean="0"/>
              <a:t> </a:t>
            </a:r>
            <a:r>
              <a:rPr lang="en-US" altLang="ko-KR" sz="2000" baseline="-25000" dirty="0" smtClean="0"/>
              <a:t>B</a:t>
            </a:r>
            <a:r>
              <a:rPr lang="en-US" altLang="ko-KR" sz="2000" dirty="0" smtClean="0"/>
              <a:t>(x)/Z</a:t>
            </a:r>
            <a:r>
              <a:rPr lang="en-US" altLang="ko-KR" sz="2000" baseline="-25000" dirty="0" smtClean="0"/>
              <a:t>B</a:t>
            </a:r>
            <a:r>
              <a:rPr lang="en-US" altLang="ko-KR" sz="2000" dirty="0" smtClean="0"/>
              <a:t>. </a:t>
            </a:r>
            <a:endParaRPr lang="en-US" altLang="ko-KR" sz="2000" dirty="0" smtClean="0"/>
          </a:p>
          <a:p>
            <a:pPr lvl="1"/>
            <a:r>
              <a:rPr lang="en-US" altLang="ko-KR" sz="2000" dirty="0" smtClean="0"/>
              <a:t>Typically </a:t>
            </a:r>
            <a:r>
              <a:rPr lang="en-US" altLang="ko-KR" sz="2000" dirty="0" err="1" smtClean="0"/>
              <a:t>p</a:t>
            </a:r>
            <a:r>
              <a:rPr lang="en-US" altLang="ko-KR" sz="2000" baseline="-25000" dirty="0" err="1" smtClean="0"/>
              <a:t>A</a:t>
            </a:r>
            <a:r>
              <a:rPr lang="en-US" altLang="ko-KR" sz="2000" dirty="0" smtClean="0"/>
              <a:t>(x) is defined to </a:t>
            </a:r>
            <a:r>
              <a:rPr lang="en-US" altLang="ko-KR" sz="2000" dirty="0" smtClean="0"/>
              <a:t>be some </a:t>
            </a:r>
            <a:r>
              <a:rPr lang="en-US" altLang="ko-KR" sz="2000" dirty="0" smtClean="0"/>
              <a:t>simple distribution with known Z</a:t>
            </a:r>
            <a:r>
              <a:rPr lang="en-US" altLang="ko-KR" sz="2000" baseline="-25000" dirty="0" smtClean="0"/>
              <a:t>A</a:t>
            </a:r>
            <a:r>
              <a:rPr lang="en-US" altLang="ko-KR" sz="2000" dirty="0" smtClean="0"/>
              <a:t> and from </a:t>
            </a:r>
            <a:r>
              <a:rPr lang="en-US" altLang="ko-KR" sz="2000" dirty="0" smtClean="0"/>
              <a:t>which </a:t>
            </a:r>
            <a:r>
              <a:rPr lang="en-US" altLang="ko-KR" sz="2000" dirty="0" smtClean="0"/>
              <a:t>we can easily draw </a:t>
            </a:r>
            <a:r>
              <a:rPr lang="en-US" altLang="ko-KR" sz="2000" i="1" dirty="0" err="1" smtClean="0"/>
              <a:t>i.i.d</a:t>
            </a:r>
            <a:r>
              <a:rPr lang="en-US" altLang="ko-KR" sz="2000" i="1" dirty="0" smtClean="0"/>
              <a:t>. samples</a:t>
            </a:r>
            <a:r>
              <a:rPr lang="en-US" altLang="ko-KR" sz="2000" i="1" dirty="0" smtClean="0"/>
              <a:t>.</a:t>
            </a:r>
          </a:p>
          <a:p>
            <a:r>
              <a:rPr lang="en-US" altLang="ko-KR" sz="2400" dirty="0" smtClean="0"/>
              <a:t>AIS estimates the </a:t>
            </a:r>
            <a:r>
              <a:rPr lang="en-US" altLang="ko-KR" sz="2400" dirty="0" smtClean="0"/>
              <a:t>ratio Z</a:t>
            </a:r>
            <a:r>
              <a:rPr lang="en-US" altLang="ko-KR" sz="2400" baseline="-25000" dirty="0" smtClean="0"/>
              <a:t>B</a:t>
            </a:r>
            <a:r>
              <a:rPr lang="en-US" altLang="ko-KR" sz="2400" dirty="0" smtClean="0"/>
              <a:t>/Z</a:t>
            </a:r>
            <a:r>
              <a:rPr lang="en-US" altLang="ko-KR" sz="2400" baseline="-25000" dirty="0" smtClean="0"/>
              <a:t>A</a:t>
            </a:r>
            <a:r>
              <a:rPr lang="en-US" altLang="ko-KR" sz="2400" dirty="0" smtClean="0"/>
              <a:t> </a:t>
            </a:r>
            <a:r>
              <a:rPr lang="en-US" altLang="ko-KR" sz="2400" dirty="0" smtClean="0"/>
              <a:t>by defining a sequence of </a:t>
            </a:r>
            <a:r>
              <a:rPr lang="en-US" altLang="ko-KR" sz="2400" dirty="0" smtClean="0"/>
              <a:t> intermediate probability distributions</a:t>
            </a:r>
            <a:r>
              <a:rPr lang="en-US" altLang="ko-KR" sz="2400" dirty="0" smtClean="0"/>
              <a:t>: p</a:t>
            </a:r>
            <a:r>
              <a:rPr lang="en-US" altLang="ko-KR" sz="2400" baseline="-25000" dirty="0" smtClean="0"/>
              <a:t>0</a:t>
            </a:r>
            <a:r>
              <a:rPr lang="en-US" altLang="ko-KR" sz="2400" dirty="0" smtClean="0"/>
              <a:t>, ..., </a:t>
            </a:r>
            <a:r>
              <a:rPr lang="en-US" altLang="ko-KR" sz="2400" dirty="0" err="1" smtClean="0"/>
              <a:t>p</a:t>
            </a:r>
            <a:r>
              <a:rPr lang="en-US" altLang="ko-KR" sz="2400" baseline="-25000" dirty="0" err="1" smtClean="0"/>
              <a:t>K</a:t>
            </a:r>
            <a:r>
              <a:rPr lang="en-US" altLang="ko-KR" sz="2400" dirty="0" smtClean="0"/>
              <a:t>, with p</a:t>
            </a:r>
            <a:r>
              <a:rPr lang="en-US" altLang="ko-KR" sz="2400" baseline="-25000" dirty="0" smtClean="0"/>
              <a:t>0</a:t>
            </a:r>
            <a:r>
              <a:rPr lang="en-US" altLang="ko-KR" sz="2400" dirty="0" smtClean="0"/>
              <a:t> = </a:t>
            </a:r>
            <a:r>
              <a:rPr lang="en-US" altLang="ko-KR" sz="2400" dirty="0" err="1" smtClean="0"/>
              <a:t>p</a:t>
            </a:r>
            <a:r>
              <a:rPr lang="en-US" altLang="ko-KR" sz="2400" baseline="-25000" dirty="0" err="1" smtClean="0"/>
              <a:t>A</a:t>
            </a:r>
            <a:r>
              <a:rPr lang="en-US" altLang="ko-KR" sz="2400" dirty="0" smtClean="0"/>
              <a:t> and </a:t>
            </a:r>
            <a:r>
              <a:rPr lang="en-US" altLang="ko-KR" sz="2400" dirty="0" err="1" smtClean="0"/>
              <a:t>p</a:t>
            </a:r>
            <a:r>
              <a:rPr lang="en-US" altLang="ko-KR" sz="2400" baseline="-25000" dirty="0" err="1" smtClean="0"/>
              <a:t>K</a:t>
            </a:r>
            <a:r>
              <a:rPr lang="en-US" altLang="ko-KR" sz="2400" dirty="0" smtClean="0"/>
              <a:t> = </a:t>
            </a:r>
            <a:r>
              <a:rPr lang="en-US" altLang="ko-KR" sz="2400" dirty="0" err="1" smtClean="0"/>
              <a:t>p</a:t>
            </a:r>
            <a:r>
              <a:rPr lang="en-US" altLang="ko-KR" sz="2400" baseline="-25000" dirty="0" err="1" smtClean="0"/>
              <a:t>B</a:t>
            </a:r>
            <a:r>
              <a:rPr lang="en-US" altLang="ko-KR" sz="2400" dirty="0" smtClean="0"/>
              <a:t>.</a:t>
            </a:r>
          </a:p>
          <a:p>
            <a:r>
              <a:rPr lang="en-US" altLang="ko-KR" sz="2400" dirty="0" smtClean="0"/>
              <a:t>For each intermediate distribution we must be able to </a:t>
            </a:r>
            <a:r>
              <a:rPr lang="en-US" altLang="ko-KR" sz="2400" dirty="0" smtClean="0"/>
              <a:t>easily evaluate </a:t>
            </a:r>
            <a:r>
              <a:rPr lang="en-US" altLang="ko-KR" sz="2400" dirty="0" smtClean="0"/>
              <a:t>the </a:t>
            </a:r>
            <a:r>
              <a:rPr lang="en-US" altLang="ko-KR" sz="2400" dirty="0" err="1" smtClean="0"/>
              <a:t>unnormalized</a:t>
            </a:r>
            <a:r>
              <a:rPr lang="en-US" altLang="ko-KR" sz="2400" dirty="0" smtClean="0"/>
              <a:t> probability </a:t>
            </a:r>
            <a:r>
              <a:rPr lang="en-US" altLang="ko-KR" sz="2400" dirty="0" err="1" smtClean="0"/>
              <a:t>p</a:t>
            </a:r>
            <a:r>
              <a:rPr lang="en-US" altLang="ko-KR" sz="2400" baseline="30000" dirty="0" err="1" smtClean="0"/>
              <a:t>∗</a:t>
            </a:r>
            <a:r>
              <a:rPr lang="en-US" altLang="ko-KR" sz="2400" baseline="-25000" dirty="0" err="1" smtClean="0"/>
              <a:t>k</a:t>
            </a:r>
            <a:r>
              <a:rPr lang="en-US" altLang="ko-KR" sz="2400" dirty="0" smtClean="0"/>
              <a:t>(x</a:t>
            </a:r>
            <a:r>
              <a:rPr lang="en-US" altLang="ko-KR" sz="2400" dirty="0" smtClean="0"/>
              <a:t>), and we </a:t>
            </a:r>
            <a:r>
              <a:rPr lang="en-US" altLang="ko-KR" sz="2400" dirty="0" smtClean="0"/>
              <a:t>must also </a:t>
            </a:r>
            <a:r>
              <a:rPr lang="en-US" altLang="ko-KR" sz="2400" dirty="0" smtClean="0"/>
              <a:t>be able to sample x′ given x using a Markov </a:t>
            </a:r>
            <a:r>
              <a:rPr lang="en-US" altLang="ko-KR" sz="2400" dirty="0" smtClean="0"/>
              <a:t>chain transition </a:t>
            </a:r>
            <a:r>
              <a:rPr lang="en-US" altLang="ko-KR" sz="2400" dirty="0" smtClean="0"/>
              <a:t>operator </a:t>
            </a:r>
            <a:r>
              <a:rPr lang="en-US" altLang="ko-KR" sz="2400" dirty="0" err="1" smtClean="0"/>
              <a:t>T</a:t>
            </a:r>
            <a:r>
              <a:rPr lang="en-US" altLang="ko-KR" sz="2400" baseline="-25000" dirty="0" err="1" smtClean="0"/>
              <a:t>k</a:t>
            </a:r>
            <a:r>
              <a:rPr lang="en-US" altLang="ko-KR" sz="2400" dirty="0" smtClean="0"/>
              <a:t>(x′; x) that leaves </a:t>
            </a:r>
            <a:r>
              <a:rPr lang="en-US" altLang="ko-KR" sz="2400" dirty="0" err="1" smtClean="0"/>
              <a:t>p</a:t>
            </a:r>
            <a:r>
              <a:rPr lang="en-US" altLang="ko-KR" sz="2400" baseline="-25000" dirty="0" err="1" smtClean="0"/>
              <a:t>k</a:t>
            </a:r>
            <a:r>
              <a:rPr lang="en-US" altLang="ko-KR" sz="2400" dirty="0" smtClean="0"/>
              <a:t>(x) invariant.</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21</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10000"/>
          </a:bodyPr>
          <a:lstStyle/>
          <a:p>
            <a:r>
              <a:rPr lang="en-US" altLang="ko-KR" sz="2400" dirty="0" smtClean="0"/>
              <a:t>Let </a:t>
            </a:r>
            <a:r>
              <a:rPr lang="en-US" altLang="ko-KR" sz="2400" dirty="0" smtClean="0"/>
              <a:t>us consider </a:t>
            </a:r>
            <a:r>
              <a:rPr lang="en-US" altLang="ko-KR" sz="2400" dirty="0" smtClean="0"/>
              <a:t>a two-layer Boltzmann </a:t>
            </a:r>
            <a:r>
              <a:rPr lang="en-US" altLang="ko-KR" sz="2400" dirty="0" smtClean="0"/>
              <a:t>machine.</a:t>
            </a:r>
          </a:p>
          <a:p>
            <a:r>
              <a:rPr lang="en-US" altLang="ko-KR" sz="2400" dirty="0" smtClean="0"/>
              <a:t>By </a:t>
            </a:r>
            <a:r>
              <a:rPr lang="en-US" altLang="ko-KR" sz="2400" dirty="0" smtClean="0"/>
              <a:t>explicitly summing out the visible units v </a:t>
            </a:r>
            <a:r>
              <a:rPr lang="en-US" altLang="ko-KR" sz="2400" dirty="0" smtClean="0"/>
              <a:t>and the </a:t>
            </a:r>
            <a:r>
              <a:rPr lang="en-US" altLang="ko-KR" sz="2400" dirty="0" smtClean="0"/>
              <a:t>2</a:t>
            </a:r>
            <a:r>
              <a:rPr lang="en-US" altLang="ko-KR" sz="2400" baseline="30000" dirty="0" smtClean="0"/>
              <a:t>nd</a:t>
            </a:r>
            <a:r>
              <a:rPr lang="en-US" altLang="ko-KR" sz="2400" dirty="0" smtClean="0"/>
              <a:t>-layer hidden units h</a:t>
            </a:r>
            <a:r>
              <a:rPr lang="en-US" altLang="ko-KR" sz="2400" baseline="30000" dirty="0" smtClean="0"/>
              <a:t>2</a:t>
            </a:r>
            <a:r>
              <a:rPr lang="en-US" altLang="ko-KR" sz="2400" dirty="0" smtClean="0"/>
              <a:t>, we can easily evaluate </a:t>
            </a:r>
            <a:r>
              <a:rPr lang="en-US" altLang="ko-KR" sz="2400" dirty="0" smtClean="0"/>
              <a:t>an </a:t>
            </a:r>
            <a:r>
              <a:rPr lang="en-US" altLang="ko-KR" sz="2400" dirty="0" err="1" smtClean="0"/>
              <a:t>unnormalized</a:t>
            </a:r>
            <a:r>
              <a:rPr lang="en-US" altLang="ko-KR" sz="2400" dirty="0" smtClean="0"/>
              <a:t> </a:t>
            </a:r>
            <a:r>
              <a:rPr lang="en-US" altLang="ko-KR" sz="2400" dirty="0" smtClean="0"/>
              <a:t>probability p</a:t>
            </a:r>
            <a:r>
              <a:rPr lang="en-US" altLang="ko-KR" sz="2400" baseline="30000" dirty="0" smtClean="0"/>
              <a:t>∗</a:t>
            </a:r>
            <a:r>
              <a:rPr lang="en-US" altLang="ko-KR" sz="2400" dirty="0" smtClean="0"/>
              <a:t>(h</a:t>
            </a:r>
            <a:r>
              <a:rPr lang="en-US" altLang="ko-KR" sz="2400" baseline="30000" dirty="0" smtClean="0"/>
              <a:t>1</a:t>
            </a:r>
            <a:r>
              <a:rPr lang="en-US" altLang="ko-KR" sz="2400" dirty="0" smtClean="0"/>
              <a:t>;</a:t>
            </a:r>
            <a:r>
              <a:rPr lang="en-US" altLang="ko-KR" sz="2400" dirty="0" smtClean="0">
                <a:sym typeface="Symbol" pitchFamily="18" charset="2"/>
              </a:rPr>
              <a:t> </a:t>
            </a:r>
            <a:r>
              <a:rPr lang="en-US" altLang="ko-KR" sz="2400" dirty="0" smtClean="0">
                <a:sym typeface="Symbol" pitchFamily="18" charset="2"/>
              </a:rPr>
              <a:t></a:t>
            </a:r>
            <a:r>
              <a:rPr lang="en-US" altLang="ko-KR" sz="2400" dirty="0" smtClean="0"/>
              <a:t>). </a:t>
            </a:r>
          </a:p>
          <a:p>
            <a:r>
              <a:rPr lang="en-US" altLang="ko-KR" sz="2400" dirty="0" smtClean="0"/>
              <a:t>We </a:t>
            </a:r>
            <a:r>
              <a:rPr lang="en-US" altLang="ko-KR" sz="2400" dirty="0" smtClean="0"/>
              <a:t>can </a:t>
            </a:r>
            <a:r>
              <a:rPr lang="en-US" altLang="ko-KR" sz="2400" dirty="0" smtClean="0"/>
              <a:t>run AIS </a:t>
            </a:r>
            <a:r>
              <a:rPr lang="en-US" altLang="ko-KR" sz="2400" dirty="0" smtClean="0"/>
              <a:t>on a much smaller state space x = {h</a:t>
            </a:r>
            <a:r>
              <a:rPr lang="en-US" altLang="ko-KR" sz="2400" baseline="30000" dirty="0" smtClean="0"/>
              <a:t>1</a:t>
            </a:r>
            <a:r>
              <a:rPr lang="en-US" altLang="ko-KR" sz="2400" dirty="0" smtClean="0"/>
              <a:t>} with v </a:t>
            </a:r>
            <a:r>
              <a:rPr lang="en-US" altLang="ko-KR" sz="2400" dirty="0" smtClean="0"/>
              <a:t>and h</a:t>
            </a:r>
            <a:r>
              <a:rPr lang="en-US" altLang="ko-KR" sz="2400" baseline="30000" dirty="0" smtClean="0"/>
              <a:t>2</a:t>
            </a:r>
            <a:r>
              <a:rPr lang="en-US" altLang="ko-KR" sz="2400" dirty="0" smtClean="0"/>
              <a:t> </a:t>
            </a:r>
            <a:r>
              <a:rPr lang="en-US" altLang="ko-KR" sz="2400" dirty="0" smtClean="0"/>
              <a:t>analytically summed out. </a:t>
            </a:r>
            <a:endParaRPr lang="en-US" altLang="ko-KR" sz="2400" dirty="0" smtClean="0"/>
          </a:p>
          <a:p>
            <a:r>
              <a:rPr lang="en-US" altLang="ko-KR" sz="2400" dirty="0" smtClean="0"/>
              <a:t>The </a:t>
            </a:r>
            <a:r>
              <a:rPr lang="en-US" altLang="ko-KR" sz="2400" dirty="0" smtClean="0"/>
              <a:t>sequence of </a:t>
            </a:r>
            <a:r>
              <a:rPr lang="en-US" altLang="ko-KR" sz="2400" dirty="0" smtClean="0"/>
              <a:t>intermediate distributions</a:t>
            </a:r>
            <a:r>
              <a:rPr lang="en-US" altLang="ko-KR" sz="2400" dirty="0" smtClean="0"/>
              <a:t>, parameterized by </a:t>
            </a:r>
            <a:r>
              <a:rPr lang="en-US" altLang="ko-KR" sz="2400" dirty="0" smtClean="0">
                <a:sym typeface="Symbol" pitchFamily="18" charset="2"/>
              </a:rPr>
              <a:t></a:t>
            </a:r>
            <a:r>
              <a:rPr lang="en-US" altLang="ko-KR" sz="2400" dirty="0" smtClean="0"/>
              <a:t>, </a:t>
            </a:r>
            <a:r>
              <a:rPr lang="en-US" altLang="ko-KR" sz="2400" dirty="0" smtClean="0"/>
              <a:t>is defined as follows:</a:t>
            </a:r>
            <a:endParaRPr lang="en-US" altLang="ko-KR" sz="2400" dirty="0" smtClean="0"/>
          </a:p>
          <a:p>
            <a:endParaRPr lang="en-US" altLang="ko-KR" sz="2400" dirty="0" smtClean="0"/>
          </a:p>
          <a:p>
            <a:endParaRPr lang="en-US" altLang="ko-KR" sz="2400" dirty="0" smtClean="0"/>
          </a:p>
          <a:p>
            <a:endParaRPr lang="en-US" altLang="ko-KR" sz="2400" dirty="0" smtClean="0"/>
          </a:p>
          <a:p>
            <a:r>
              <a:rPr lang="en-US" altLang="ko-KR" sz="2400" dirty="0" smtClean="0"/>
              <a:t>This approach closely resembles simulated annealing. </a:t>
            </a:r>
            <a:endParaRPr lang="en-US" altLang="ko-KR" sz="2400" dirty="0" smtClean="0"/>
          </a:p>
          <a:p>
            <a:r>
              <a:rPr lang="en-US" altLang="ko-KR" sz="2400" dirty="0" smtClean="0"/>
              <a:t>We gradually </a:t>
            </a:r>
            <a:r>
              <a:rPr lang="en-US" altLang="ko-KR" sz="2400" dirty="0" smtClean="0"/>
              <a:t>change </a:t>
            </a:r>
            <a:r>
              <a:rPr lang="en-US" altLang="ko-KR" sz="2400" dirty="0" smtClean="0">
                <a:sym typeface="Symbol" pitchFamily="18" charset="2"/>
              </a:rPr>
              <a:t></a:t>
            </a:r>
            <a:r>
              <a:rPr lang="en-US" altLang="ko-KR" sz="2400" baseline="-25000" dirty="0" smtClean="0"/>
              <a:t>k</a:t>
            </a:r>
            <a:r>
              <a:rPr lang="en-US" altLang="ko-KR" sz="2400" dirty="0" smtClean="0"/>
              <a:t> </a:t>
            </a:r>
            <a:r>
              <a:rPr lang="en-US" altLang="ko-KR" sz="2400" dirty="0" smtClean="0"/>
              <a:t>(or inverse temperature) from 0 to 1</a:t>
            </a:r>
            <a:r>
              <a:rPr lang="en-US" altLang="ko-KR" sz="2400" dirty="0" smtClean="0"/>
              <a:t>, annealing </a:t>
            </a:r>
            <a:r>
              <a:rPr lang="en-US" altLang="ko-KR" sz="2400" dirty="0" smtClean="0"/>
              <a:t>from a simple “uniform” model to the final </a:t>
            </a:r>
            <a:r>
              <a:rPr lang="en-US" altLang="ko-KR" sz="2400" dirty="0" smtClean="0"/>
              <a:t>complex model</a:t>
            </a:r>
            <a:r>
              <a:rPr lang="en-US" altLang="ko-KR" sz="2400" dirty="0" smtClean="0"/>
              <a:t>.</a:t>
            </a:r>
            <a:endParaRPr lang="en-US" altLang="ko-KR" sz="2400" dirty="0" smtClean="0"/>
          </a:p>
          <a:p>
            <a:r>
              <a:rPr lang="en-US" altLang="ko-KR" sz="2400" dirty="0" smtClean="0"/>
              <a:t>Using </a:t>
            </a:r>
            <a:r>
              <a:rPr lang="en-US" altLang="ko-KR" sz="2400" dirty="0" err="1" smtClean="0"/>
              <a:t>Eqs</a:t>
            </a:r>
            <a:r>
              <a:rPr lang="en-US" altLang="ko-KR" sz="2400" dirty="0" smtClean="0"/>
              <a:t>. 11, 12, 13, it is </a:t>
            </a:r>
            <a:r>
              <a:rPr lang="en-US" altLang="ko-KR" sz="2400" dirty="0" smtClean="0"/>
              <a:t>straightforward to </a:t>
            </a:r>
            <a:r>
              <a:rPr lang="en-US" altLang="ko-KR" sz="2400" dirty="0" smtClean="0"/>
              <a:t>derive an efficient block Gibbs transition operator </a:t>
            </a:r>
            <a:r>
              <a:rPr lang="en-US" altLang="ko-KR" sz="2400" dirty="0" smtClean="0"/>
              <a:t>that leaves </a:t>
            </a:r>
            <a:r>
              <a:rPr lang="en-US" altLang="ko-KR" sz="2400" dirty="0" err="1" smtClean="0"/>
              <a:t>p</a:t>
            </a:r>
            <a:r>
              <a:rPr lang="en-US" altLang="ko-KR" sz="2400" baseline="30000" dirty="0" err="1" smtClean="0"/>
              <a:t>k</a:t>
            </a:r>
            <a:r>
              <a:rPr lang="en-US" altLang="ko-KR" sz="2400" dirty="0" smtClean="0"/>
              <a:t>(h1) invariant.</a:t>
            </a:r>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1026" name="Picture 2"/>
          <p:cNvPicPr>
            <a:picLocks noChangeAspect="1" noChangeArrowheads="1"/>
          </p:cNvPicPr>
          <p:nvPr/>
        </p:nvPicPr>
        <p:blipFill>
          <a:blip r:embed="rId3" cstate="print"/>
          <a:srcRect/>
          <a:stretch>
            <a:fillRect/>
          </a:stretch>
        </p:blipFill>
        <p:spPr bwMode="auto">
          <a:xfrm>
            <a:off x="2123728" y="3429000"/>
            <a:ext cx="4362450" cy="1104900"/>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22</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Once we obtain an estimate of the global partition </a:t>
            </a:r>
            <a:r>
              <a:rPr lang="en-US" altLang="ko-KR" sz="2400" dirty="0" smtClean="0"/>
              <a:t>function Z</a:t>
            </a:r>
            <a:r>
              <a:rPr lang="en-US" altLang="ko-KR" sz="2400" baseline="30000" dirty="0" smtClean="0"/>
              <a:t>ˆ</a:t>
            </a:r>
            <a:r>
              <a:rPr lang="en-US" altLang="ko-KR" sz="2400" dirty="0" smtClean="0"/>
              <a:t>, </a:t>
            </a:r>
            <a:r>
              <a:rPr lang="en-US" altLang="ko-KR" sz="2400" dirty="0" smtClean="0"/>
              <a:t>we can estimate, for a given test case v</a:t>
            </a:r>
            <a:r>
              <a:rPr lang="en-US" altLang="ko-KR" sz="2400" baseline="30000" dirty="0" smtClean="0"/>
              <a:t>∗</a:t>
            </a:r>
            <a:r>
              <a:rPr lang="en-US" altLang="ko-KR" sz="2400" dirty="0" smtClean="0"/>
              <a:t>, the </a:t>
            </a:r>
            <a:r>
              <a:rPr lang="en-US" altLang="ko-KR" sz="2400" dirty="0" err="1" smtClean="0"/>
              <a:t>variational</a:t>
            </a:r>
            <a:r>
              <a:rPr lang="en-US" altLang="ko-KR" sz="2400" dirty="0" smtClean="0"/>
              <a:t> lower </a:t>
            </a:r>
            <a:r>
              <a:rPr lang="en-US" altLang="ko-KR" sz="2400" dirty="0" smtClean="0"/>
              <a:t>bound of Eq. 7:</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2050" name="Picture 2"/>
          <p:cNvPicPr>
            <a:picLocks noChangeAspect="1" noChangeArrowheads="1"/>
          </p:cNvPicPr>
          <p:nvPr/>
        </p:nvPicPr>
        <p:blipFill>
          <a:blip r:embed="rId3" cstate="print"/>
          <a:srcRect/>
          <a:stretch>
            <a:fillRect/>
          </a:stretch>
        </p:blipFill>
        <p:spPr bwMode="auto">
          <a:xfrm>
            <a:off x="1547664" y="1988840"/>
            <a:ext cx="4996144" cy="1152128"/>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23</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pPr>
              <a:buNone/>
            </a:pPr>
            <a:r>
              <a:rPr lang="en-US" altLang="ko-KR" sz="2400" b="1" dirty="0" smtClean="0"/>
              <a:t>	3.3 </a:t>
            </a:r>
            <a:r>
              <a:rPr lang="en-US" altLang="ko-KR" sz="2400" b="1" dirty="0" smtClean="0"/>
              <a:t>Discriminative Fine-tuning of DBM’s</a:t>
            </a:r>
            <a:endParaRPr lang="en-US" altLang="ko-KR" sz="2400" dirty="0" smtClean="0"/>
          </a:p>
          <a:p>
            <a:r>
              <a:rPr lang="en-US" altLang="ko-KR" sz="2400" dirty="0" smtClean="0"/>
              <a:t>After learning, the stochastic activities of the binary </a:t>
            </a:r>
            <a:r>
              <a:rPr lang="en-US" altLang="ko-KR" sz="2400" dirty="0" smtClean="0"/>
              <a:t>features in </a:t>
            </a:r>
            <a:r>
              <a:rPr lang="en-US" altLang="ko-KR" sz="2400" dirty="0" smtClean="0"/>
              <a:t>each layer can be replaced by deterministic, </a:t>
            </a:r>
            <a:r>
              <a:rPr lang="en-US" altLang="ko-KR" sz="2400" dirty="0" smtClean="0"/>
              <a:t>real valued probabilities</a:t>
            </a:r>
            <a:r>
              <a:rPr lang="en-US" altLang="ko-KR" sz="2400" dirty="0" smtClean="0"/>
              <a:t>, and a deep Boltzmann machine can </a:t>
            </a:r>
            <a:r>
              <a:rPr lang="en-US" altLang="ko-KR" sz="2400" dirty="0" smtClean="0"/>
              <a:t>be used </a:t>
            </a:r>
            <a:r>
              <a:rPr lang="en-US" altLang="ko-KR" sz="2400" dirty="0" smtClean="0"/>
              <a:t>to initialize a deterministic multilayer neural </a:t>
            </a:r>
            <a:r>
              <a:rPr lang="en-US" altLang="ko-KR" sz="2400" dirty="0" smtClean="0"/>
              <a:t>network in </a:t>
            </a:r>
            <a:r>
              <a:rPr lang="en-US" altLang="ko-KR" sz="2400" dirty="0" smtClean="0"/>
              <a:t>the following way. For each input vector v, the </a:t>
            </a:r>
            <a:r>
              <a:rPr lang="en-US" altLang="ko-KR" sz="2400" dirty="0" smtClean="0"/>
              <a:t>mean-field inference </a:t>
            </a:r>
            <a:r>
              <a:rPr lang="en-US" altLang="ko-KR" sz="2400" dirty="0" smtClean="0"/>
              <a:t>is used to obtain an approximate </a:t>
            </a:r>
            <a:r>
              <a:rPr lang="en-US" altLang="ko-KR" sz="2400" dirty="0" smtClean="0"/>
              <a:t>posterior distribution </a:t>
            </a:r>
            <a:r>
              <a:rPr lang="en-US" altLang="ko-KR" sz="2400" dirty="0" smtClean="0"/>
              <a:t>q(</a:t>
            </a:r>
            <a:r>
              <a:rPr lang="en-US" altLang="ko-KR" sz="2400" dirty="0" err="1" smtClean="0"/>
              <a:t>h|v</a:t>
            </a:r>
            <a:r>
              <a:rPr lang="en-US" altLang="ko-KR" sz="2400" dirty="0" smtClean="0"/>
              <a:t>). </a:t>
            </a:r>
            <a:endParaRPr lang="en-US" altLang="ko-KR" sz="2400" dirty="0" smtClean="0"/>
          </a:p>
          <a:p>
            <a:r>
              <a:rPr lang="en-US" altLang="ko-KR" sz="2400" dirty="0" smtClean="0"/>
              <a:t>The </a:t>
            </a:r>
            <a:r>
              <a:rPr lang="en-US" altLang="ko-KR" sz="2400" dirty="0" err="1" smtClean="0"/>
              <a:t>marginals</a:t>
            </a:r>
            <a:r>
              <a:rPr lang="en-US" altLang="ko-KR" sz="2400" dirty="0" smtClean="0"/>
              <a:t> </a:t>
            </a:r>
            <a:r>
              <a:rPr lang="en-US" altLang="ko-KR" sz="2400" dirty="0" smtClean="0"/>
              <a:t>q(h</a:t>
            </a:r>
            <a:r>
              <a:rPr lang="en-US" altLang="ko-KR" sz="2400" baseline="30000" dirty="0" smtClean="0"/>
              <a:t>2</a:t>
            </a:r>
            <a:r>
              <a:rPr lang="en-US" altLang="ko-KR" sz="2400" baseline="-25000" dirty="0" smtClean="0"/>
              <a:t>j</a:t>
            </a:r>
            <a:r>
              <a:rPr lang="en-US" altLang="ko-KR" sz="2400" dirty="0" smtClean="0"/>
              <a:t> </a:t>
            </a:r>
            <a:r>
              <a:rPr lang="en-US" altLang="ko-KR" sz="2400" dirty="0" smtClean="0"/>
              <a:t>= 1|v) of </a:t>
            </a:r>
            <a:r>
              <a:rPr lang="en-US" altLang="ko-KR" sz="2400" dirty="0" smtClean="0"/>
              <a:t>this approximate </a:t>
            </a:r>
            <a:r>
              <a:rPr lang="en-US" altLang="ko-KR" sz="2400" dirty="0" smtClean="0"/>
              <a:t>posterior, together with the data, are used </a:t>
            </a:r>
            <a:r>
              <a:rPr lang="en-US" altLang="ko-KR" sz="2400" dirty="0" smtClean="0"/>
              <a:t>to create </a:t>
            </a:r>
            <a:r>
              <a:rPr lang="en-US" altLang="ko-KR" sz="2400" dirty="0" smtClean="0"/>
              <a:t>an “augmented” input for this deep multilayer </a:t>
            </a:r>
            <a:r>
              <a:rPr lang="en-US" altLang="ko-KR" sz="2400" dirty="0" smtClean="0"/>
              <a:t>neural network </a:t>
            </a:r>
            <a:r>
              <a:rPr lang="en-US" altLang="ko-KR" sz="2400" dirty="0" smtClean="0"/>
              <a:t>as shown in Fig. 3. </a:t>
            </a:r>
            <a:endParaRPr lang="en-US" altLang="ko-KR" sz="2400" dirty="0" smtClean="0"/>
          </a:p>
          <a:p>
            <a:r>
              <a:rPr lang="en-US" altLang="ko-KR" sz="2400" dirty="0" smtClean="0"/>
              <a:t>Standard </a:t>
            </a:r>
            <a:r>
              <a:rPr lang="en-US" altLang="ko-KR" sz="2400" dirty="0" err="1" smtClean="0"/>
              <a:t>backpropagation</a:t>
            </a:r>
            <a:r>
              <a:rPr lang="en-US" altLang="ko-KR" sz="2400" dirty="0" smtClean="0"/>
              <a:t> can </a:t>
            </a:r>
            <a:r>
              <a:rPr lang="en-US" altLang="ko-KR" sz="2400" dirty="0" smtClean="0"/>
              <a:t>then be used to </a:t>
            </a:r>
            <a:r>
              <a:rPr lang="en-US" altLang="ko-KR" sz="2400" dirty="0" smtClean="0"/>
              <a:t>discriminatively </a:t>
            </a:r>
            <a:r>
              <a:rPr lang="en-US" altLang="ko-KR" sz="2400" dirty="0" smtClean="0"/>
              <a:t>fine-tune the model.</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24</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lnSpcReduction="10000"/>
          </a:bodyPr>
          <a:lstStyle/>
          <a:p>
            <a:pPr>
              <a:buNone/>
            </a:pPr>
            <a:r>
              <a:rPr lang="en-US" altLang="ko-KR" sz="2400" b="1" dirty="0" smtClean="0"/>
              <a:t>	4 </a:t>
            </a:r>
            <a:r>
              <a:rPr lang="en-US" altLang="ko-KR" sz="2400" b="1" dirty="0" smtClean="0"/>
              <a:t>Experimental Results</a:t>
            </a:r>
            <a:endParaRPr lang="en-US" altLang="ko-KR" sz="2400" dirty="0" smtClean="0"/>
          </a:p>
          <a:p>
            <a:r>
              <a:rPr lang="en-US" altLang="ko-KR" sz="2400" dirty="0" smtClean="0"/>
              <a:t>used the MNIST and </a:t>
            </a:r>
            <a:r>
              <a:rPr lang="en-US" altLang="ko-KR" sz="2400" dirty="0" smtClean="0"/>
              <a:t>NORB datasets</a:t>
            </a:r>
            <a:r>
              <a:rPr lang="en-US" altLang="ko-KR" sz="2400" dirty="0" smtClean="0"/>
              <a:t>.</a:t>
            </a:r>
            <a:endParaRPr lang="en-US" altLang="ko-KR" sz="2400" i="1" dirty="0" smtClean="0"/>
          </a:p>
          <a:p>
            <a:r>
              <a:rPr lang="en-US" altLang="ko-KR" sz="2400" dirty="0" smtClean="0"/>
              <a:t>To speed-up learning, we subdivided datasets </a:t>
            </a:r>
            <a:r>
              <a:rPr lang="en-US" altLang="ko-KR" sz="2400" dirty="0" smtClean="0"/>
              <a:t>into mini-batches</a:t>
            </a:r>
            <a:r>
              <a:rPr lang="en-US" altLang="ko-KR" sz="2400" dirty="0" smtClean="0"/>
              <a:t>, each containing 100 cases, </a:t>
            </a:r>
            <a:r>
              <a:rPr lang="en-US" altLang="ko-KR" sz="2400" dirty="0" smtClean="0"/>
              <a:t>and </a:t>
            </a:r>
            <a:r>
              <a:rPr lang="en-US" altLang="ko-KR" sz="2400" dirty="0" smtClean="0"/>
              <a:t>updated </a:t>
            </a:r>
            <a:r>
              <a:rPr lang="en-US" altLang="ko-KR" sz="2400" dirty="0" smtClean="0"/>
              <a:t>the weights </a:t>
            </a:r>
            <a:r>
              <a:rPr lang="en-US" altLang="ko-KR" sz="2400" dirty="0" smtClean="0"/>
              <a:t>after each mini-batch. </a:t>
            </a:r>
            <a:endParaRPr lang="en-US" altLang="ko-KR" sz="2400" dirty="0" smtClean="0"/>
          </a:p>
          <a:p>
            <a:r>
              <a:rPr lang="en-US" altLang="ko-KR" sz="2400" dirty="0" smtClean="0"/>
              <a:t>The </a:t>
            </a:r>
            <a:r>
              <a:rPr lang="en-US" altLang="ko-KR" sz="2400" dirty="0" smtClean="0"/>
              <a:t>number of fantasy </a:t>
            </a:r>
            <a:r>
              <a:rPr lang="en-US" altLang="ko-KR" sz="2400" dirty="0" smtClean="0"/>
              <a:t>particles used </a:t>
            </a:r>
            <a:r>
              <a:rPr lang="en-US" altLang="ko-KR" sz="2400" dirty="0" smtClean="0"/>
              <a:t>for tracking the model’s statistics was also set </a:t>
            </a:r>
            <a:r>
              <a:rPr lang="en-US" altLang="ko-KR" sz="2400" dirty="0" smtClean="0"/>
              <a:t>to 100</a:t>
            </a:r>
            <a:r>
              <a:rPr lang="en-US" altLang="ko-KR" sz="2400" baseline="30000" dirty="0" smtClean="0"/>
              <a:t>2</a:t>
            </a:r>
            <a:r>
              <a:rPr lang="en-US" altLang="ko-KR" sz="2400" dirty="0" smtClean="0"/>
              <a:t>. </a:t>
            </a:r>
            <a:endParaRPr lang="en-US" altLang="ko-KR" sz="2400" dirty="0" smtClean="0"/>
          </a:p>
          <a:p>
            <a:r>
              <a:rPr lang="en-US" altLang="ko-KR" sz="2400" dirty="0" smtClean="0"/>
              <a:t>For </a:t>
            </a:r>
            <a:r>
              <a:rPr lang="en-US" altLang="ko-KR" sz="2400" dirty="0" smtClean="0"/>
              <a:t>the stochastic approximation algorithm, we </a:t>
            </a:r>
            <a:r>
              <a:rPr lang="en-US" altLang="ko-KR" sz="2400" dirty="0" smtClean="0"/>
              <a:t>always used </a:t>
            </a:r>
            <a:r>
              <a:rPr lang="en-US" altLang="ko-KR" sz="2400" dirty="0" smtClean="0"/>
              <a:t>5 Gibbs updates of the fantasy particles. </a:t>
            </a:r>
            <a:endParaRPr lang="en-US" altLang="ko-KR" sz="2400" dirty="0" smtClean="0"/>
          </a:p>
          <a:p>
            <a:r>
              <a:rPr lang="en-US" altLang="ko-KR" sz="2400" dirty="0" smtClean="0"/>
              <a:t>The initial learning </a:t>
            </a:r>
            <a:r>
              <a:rPr lang="en-US" altLang="ko-KR" sz="2400" dirty="0" smtClean="0"/>
              <a:t>rate was set 0.005 and was gradually </a:t>
            </a:r>
            <a:r>
              <a:rPr lang="en-US" altLang="ko-KR" sz="2400" dirty="0" smtClean="0"/>
              <a:t>decreased to </a:t>
            </a:r>
            <a:r>
              <a:rPr lang="en-US" altLang="ko-KR" sz="2400" dirty="0" smtClean="0"/>
              <a:t>0. </a:t>
            </a:r>
            <a:endParaRPr lang="en-US" altLang="ko-KR" sz="2400" dirty="0" smtClean="0"/>
          </a:p>
          <a:p>
            <a:r>
              <a:rPr lang="en-US" altLang="ko-KR" sz="2400" dirty="0" smtClean="0"/>
              <a:t>For </a:t>
            </a:r>
            <a:r>
              <a:rPr lang="en-US" altLang="ko-KR" sz="2400" dirty="0" smtClean="0"/>
              <a:t>discriminative fine-tuning of DBM’s we </a:t>
            </a:r>
            <a:r>
              <a:rPr lang="en-US" altLang="ko-KR" sz="2400" dirty="0" smtClean="0"/>
              <a:t>used the </a:t>
            </a:r>
            <a:r>
              <a:rPr lang="en-US" altLang="ko-KR" sz="2400" dirty="0" smtClean="0"/>
              <a:t>method of conjugate gradients on larger </a:t>
            </a:r>
            <a:r>
              <a:rPr lang="en-US" altLang="ko-KR" sz="2400" dirty="0" smtClean="0"/>
              <a:t>mini-batches of </a:t>
            </a:r>
            <a:r>
              <a:rPr lang="en-US" altLang="ko-KR" sz="2400" dirty="0" smtClean="0"/>
              <a:t>5000 with three line searches performed for each </a:t>
            </a:r>
            <a:r>
              <a:rPr lang="en-US" altLang="ko-KR" sz="2400" dirty="0" err="1" smtClean="0"/>
              <a:t>minibatch</a:t>
            </a:r>
            <a:r>
              <a:rPr lang="en-US" altLang="ko-KR" sz="2400" dirty="0" smtClean="0"/>
              <a:t> in </a:t>
            </a:r>
            <a:r>
              <a:rPr lang="en-US" altLang="ko-KR" sz="2400" dirty="0" smtClean="0"/>
              <a:t>each epoch.</a:t>
            </a:r>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25</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pPr>
              <a:buNone/>
            </a:pPr>
            <a:r>
              <a:rPr lang="en-US" altLang="ko-KR" sz="2400" b="1" dirty="0" smtClean="0"/>
              <a:t>	4.1 </a:t>
            </a:r>
            <a:r>
              <a:rPr lang="en-US" altLang="ko-KR" sz="2400" b="1" dirty="0" smtClean="0"/>
              <a:t>MNIST</a:t>
            </a:r>
            <a:endParaRPr lang="en-US" altLang="ko-KR" sz="2400" dirty="0" smtClean="0"/>
          </a:p>
          <a:p>
            <a:r>
              <a:rPr lang="en-US" altLang="ko-KR" sz="2400" dirty="0" smtClean="0"/>
              <a:t>The MNIST digit dataset </a:t>
            </a:r>
            <a:r>
              <a:rPr lang="en-US" altLang="ko-KR" sz="2400" dirty="0" smtClean="0"/>
              <a:t>: </a:t>
            </a:r>
            <a:r>
              <a:rPr lang="en-US" altLang="ko-KR" sz="2400" dirty="0" smtClean="0"/>
              <a:t>60,000 training </a:t>
            </a:r>
            <a:r>
              <a:rPr lang="en-US" altLang="ko-KR" sz="2400" dirty="0" smtClean="0"/>
              <a:t>and 10,000 </a:t>
            </a:r>
            <a:r>
              <a:rPr lang="en-US" altLang="ko-KR" sz="2400" dirty="0" smtClean="0"/>
              <a:t>test images of ten handwritten digits (0 to 9), </a:t>
            </a:r>
            <a:r>
              <a:rPr lang="en-US" altLang="ko-KR" sz="2400" dirty="0" smtClean="0"/>
              <a:t>with 28×28 </a:t>
            </a:r>
            <a:r>
              <a:rPr lang="en-US" altLang="ko-KR" sz="2400" dirty="0" smtClean="0"/>
              <a:t>pixels. </a:t>
            </a:r>
            <a:endParaRPr lang="en-US" altLang="ko-KR" sz="2400" dirty="0" smtClean="0"/>
          </a:p>
          <a:p>
            <a:r>
              <a:rPr lang="en-US" altLang="ko-KR" sz="2400" dirty="0" smtClean="0"/>
              <a:t>In </a:t>
            </a:r>
            <a:r>
              <a:rPr lang="en-US" altLang="ko-KR" sz="2400" dirty="0" smtClean="0"/>
              <a:t>our first experiment, we trained two </a:t>
            </a:r>
            <a:r>
              <a:rPr lang="en-US" altLang="ko-KR" sz="2400" dirty="0" smtClean="0"/>
              <a:t>deep Boltzmann </a:t>
            </a:r>
            <a:r>
              <a:rPr lang="en-US" altLang="ko-KR" sz="2400" dirty="0" smtClean="0"/>
              <a:t>machines: one with two hidden layers (500 </a:t>
            </a:r>
            <a:r>
              <a:rPr lang="en-US" altLang="ko-KR" sz="2400" dirty="0" smtClean="0"/>
              <a:t>and 1000 </a:t>
            </a:r>
            <a:r>
              <a:rPr lang="en-US" altLang="ko-KR" sz="2400" dirty="0" smtClean="0"/>
              <a:t>hidden units), and the other with three hidden </a:t>
            </a:r>
            <a:r>
              <a:rPr lang="en-US" altLang="ko-KR" sz="2400" dirty="0" smtClean="0"/>
              <a:t>layers (</a:t>
            </a:r>
            <a:r>
              <a:rPr lang="en-US" altLang="ko-KR" sz="2400" dirty="0" smtClean="0"/>
              <a:t>500, 500, and 1000 hidden units), as shown in Fig. 4.</a:t>
            </a:r>
          </a:p>
          <a:p>
            <a:r>
              <a:rPr lang="en-US" altLang="ko-KR" sz="2400" dirty="0" smtClean="0"/>
              <a:t>To estimate the model’s partition function we used </a:t>
            </a:r>
            <a:r>
              <a:rPr lang="en-US" altLang="ko-KR" sz="2400" dirty="0" smtClean="0"/>
              <a:t>20,000 </a:t>
            </a:r>
            <a:r>
              <a:rPr lang="en-US" altLang="ko-KR" sz="2400" dirty="0" smtClean="0">
                <a:sym typeface="Symbol" pitchFamily="18" charset="2"/>
              </a:rPr>
              <a:t></a:t>
            </a:r>
            <a:r>
              <a:rPr lang="en-US" altLang="ko-KR" sz="2400" baseline="-25000" dirty="0" smtClean="0"/>
              <a:t>k</a:t>
            </a:r>
            <a:r>
              <a:rPr lang="en-US" altLang="ko-KR" sz="2400" dirty="0" smtClean="0"/>
              <a:t> </a:t>
            </a:r>
            <a:r>
              <a:rPr lang="en-US" altLang="ko-KR" sz="2400" dirty="0" smtClean="0"/>
              <a:t>spaced uniformly from 0 to 1.0. </a:t>
            </a:r>
            <a:endParaRPr lang="en-US" altLang="ko-KR" sz="2400" dirty="0" smtClean="0"/>
          </a:p>
          <a:p>
            <a:r>
              <a:rPr lang="en-US" altLang="ko-KR" sz="2400" dirty="0" smtClean="0"/>
              <a:t>Table </a:t>
            </a:r>
            <a:r>
              <a:rPr lang="en-US" altLang="ko-KR" sz="2400" dirty="0" smtClean="0"/>
              <a:t>1 shows </a:t>
            </a:r>
            <a:r>
              <a:rPr lang="en-US" altLang="ko-KR" sz="2400" dirty="0" smtClean="0"/>
              <a:t>that the </a:t>
            </a:r>
            <a:r>
              <a:rPr lang="en-US" altLang="ko-KR" sz="2400" dirty="0" smtClean="0"/>
              <a:t>estimates of the lower bound on the average test </a:t>
            </a:r>
            <a:r>
              <a:rPr lang="en-US" altLang="ko-KR" sz="2400" dirty="0" smtClean="0"/>
              <a:t>log-probability were </a:t>
            </a:r>
            <a:r>
              <a:rPr lang="en-US" altLang="ko-KR" sz="2400" dirty="0" smtClean="0"/>
              <a:t>−84.62 and −85.18 for the 2- and </a:t>
            </a:r>
            <a:r>
              <a:rPr lang="en-US" altLang="ko-KR" sz="2400" dirty="0" smtClean="0"/>
              <a:t>3-layer BM’s </a:t>
            </a:r>
            <a:r>
              <a:rPr lang="en-US" altLang="ko-KR" sz="2400" dirty="0" smtClean="0"/>
              <a:t>respectively. </a:t>
            </a:r>
            <a:endParaRPr lang="en-US" altLang="ko-KR" sz="2400" dirty="0" smtClean="0"/>
          </a:p>
          <a:p>
            <a:r>
              <a:rPr lang="en-US" altLang="ko-KR" sz="2400" dirty="0" smtClean="0"/>
              <a:t>This </a:t>
            </a:r>
            <a:r>
              <a:rPr lang="en-US" altLang="ko-KR" sz="2400" dirty="0" smtClean="0"/>
              <a:t>result is slightly better </a:t>
            </a:r>
            <a:r>
              <a:rPr lang="en-US" altLang="ko-KR" sz="2400" dirty="0" smtClean="0"/>
              <a:t>compared to </a:t>
            </a:r>
            <a:r>
              <a:rPr lang="en-US" altLang="ko-KR" sz="2400" dirty="0" smtClean="0"/>
              <a:t>the lower bound of−85.97, achieved by a two-layer </a:t>
            </a:r>
            <a:r>
              <a:rPr lang="en-US" altLang="ko-KR" sz="2400" dirty="0" smtClean="0"/>
              <a:t>deep belief </a:t>
            </a:r>
            <a:r>
              <a:rPr lang="en-US" altLang="ko-KR" sz="2400" dirty="0" smtClean="0"/>
              <a:t>network</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26</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lnSpcReduction="10000"/>
          </a:bodyPr>
          <a:lstStyle/>
          <a:p>
            <a:r>
              <a:rPr lang="en-US" altLang="ko-KR" sz="2400" dirty="0" smtClean="0"/>
              <a:t>the two DBM’s, that contain over 0.9 </a:t>
            </a:r>
            <a:r>
              <a:rPr lang="en-US" altLang="ko-KR" sz="2400" dirty="0" smtClean="0"/>
              <a:t>and 1.15 </a:t>
            </a:r>
            <a:r>
              <a:rPr lang="en-US" altLang="ko-KR" sz="2400" dirty="0" smtClean="0"/>
              <a:t>million parameters, do not appear to suffer much </a:t>
            </a:r>
            <a:r>
              <a:rPr lang="en-US" altLang="ko-KR" sz="2400" dirty="0" smtClean="0"/>
              <a:t>from </a:t>
            </a:r>
            <a:r>
              <a:rPr lang="en-US" altLang="ko-KR" sz="2400" dirty="0" err="1" smtClean="0"/>
              <a:t>overfitting</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r>
              <a:rPr lang="en-US" altLang="ko-KR" sz="2400" dirty="0" smtClean="0"/>
              <a:t>Fig. </a:t>
            </a:r>
            <a:r>
              <a:rPr lang="en-US" altLang="ko-KR" sz="2400" dirty="0" smtClean="0"/>
              <a:t>4 shows </a:t>
            </a:r>
            <a:r>
              <a:rPr lang="en-US" altLang="ko-KR" sz="2400" dirty="0" smtClean="0"/>
              <a:t>samples generated from the two DBM’s by </a:t>
            </a:r>
            <a:r>
              <a:rPr lang="en-US" altLang="ko-KR" sz="2400" dirty="0" smtClean="0"/>
              <a:t>randomly initializing </a:t>
            </a:r>
            <a:r>
              <a:rPr lang="en-US" altLang="ko-KR" sz="2400" dirty="0" smtClean="0"/>
              <a:t>all binary states and running the </a:t>
            </a:r>
            <a:r>
              <a:rPr lang="en-US" altLang="ko-KR" sz="2400" dirty="0" smtClean="0"/>
              <a:t>Gibbs sampler </a:t>
            </a:r>
            <a:r>
              <a:rPr lang="en-US" altLang="ko-KR" sz="2400" dirty="0" smtClean="0"/>
              <a:t>for 100,000 steps.</a:t>
            </a:r>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3074" name="Picture 2"/>
          <p:cNvPicPr>
            <a:picLocks noChangeAspect="1" noChangeArrowheads="1"/>
          </p:cNvPicPr>
          <p:nvPr/>
        </p:nvPicPr>
        <p:blipFill>
          <a:blip r:embed="rId3" cstate="print"/>
          <a:srcRect/>
          <a:stretch>
            <a:fillRect/>
          </a:stretch>
        </p:blipFill>
        <p:spPr bwMode="auto">
          <a:xfrm>
            <a:off x="0" y="1700808"/>
            <a:ext cx="9058275" cy="3095625"/>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27</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4098" name="Picture 2"/>
          <p:cNvPicPr>
            <a:picLocks noChangeAspect="1" noChangeArrowheads="1"/>
          </p:cNvPicPr>
          <p:nvPr/>
        </p:nvPicPr>
        <p:blipFill>
          <a:blip r:embed="rId3" cstate="print"/>
          <a:srcRect/>
          <a:stretch>
            <a:fillRect/>
          </a:stretch>
        </p:blipFill>
        <p:spPr bwMode="auto">
          <a:xfrm>
            <a:off x="1308692" y="548680"/>
            <a:ext cx="5826938" cy="2808312"/>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28</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10000"/>
          </a:bodyPr>
          <a:lstStyle/>
          <a:p>
            <a:pPr>
              <a:buNone/>
            </a:pPr>
            <a:r>
              <a:rPr lang="en-US" altLang="ko-KR" sz="2400" b="1" dirty="0" smtClean="0"/>
              <a:t>	4.2 NORB</a:t>
            </a:r>
            <a:endParaRPr lang="en-US" altLang="ko-KR" sz="2400" dirty="0" smtClean="0"/>
          </a:p>
          <a:p>
            <a:r>
              <a:rPr lang="en-US" altLang="ko-KR" sz="2400" dirty="0" smtClean="0"/>
              <a:t>NORB, considerably more </a:t>
            </a:r>
            <a:r>
              <a:rPr lang="en-US" altLang="ko-KR" sz="2400" dirty="0" smtClean="0"/>
              <a:t>difficult dataset than MNIST. </a:t>
            </a:r>
            <a:endParaRPr lang="en-US" altLang="ko-KR" sz="2400" dirty="0" smtClean="0"/>
          </a:p>
          <a:p>
            <a:pPr lvl="1"/>
            <a:r>
              <a:rPr lang="en-US" altLang="ko-KR" sz="2000" dirty="0" smtClean="0"/>
              <a:t>NORB </a:t>
            </a:r>
            <a:r>
              <a:rPr lang="en-US" altLang="ko-KR" sz="2000" dirty="0" smtClean="0"/>
              <a:t>(</a:t>
            </a:r>
            <a:r>
              <a:rPr lang="en-US" altLang="ko-KR" sz="2000" dirty="0" err="1" smtClean="0"/>
              <a:t>LeCun</a:t>
            </a:r>
            <a:r>
              <a:rPr lang="en-US" altLang="ko-KR" sz="2000" dirty="0" smtClean="0"/>
              <a:t> et </a:t>
            </a:r>
            <a:r>
              <a:rPr lang="en-US" altLang="ko-KR" sz="2000" dirty="0" smtClean="0"/>
              <a:t>al., 2004) contains images of 50 different 3D toy </a:t>
            </a:r>
            <a:r>
              <a:rPr lang="en-US" altLang="ko-KR" sz="2000" dirty="0" smtClean="0"/>
              <a:t>objects with </a:t>
            </a:r>
            <a:r>
              <a:rPr lang="en-US" altLang="ko-KR" sz="2000" dirty="0" smtClean="0"/>
              <a:t>10 objects in each of five generic classes: cars</a:t>
            </a:r>
            <a:r>
              <a:rPr lang="en-US" altLang="ko-KR" sz="2000" dirty="0" smtClean="0"/>
              <a:t>, trucks</a:t>
            </a:r>
            <a:r>
              <a:rPr lang="en-US" altLang="ko-KR" sz="2000" dirty="0" smtClean="0"/>
              <a:t>, planes, animals, and humans. </a:t>
            </a:r>
            <a:endParaRPr lang="en-US" altLang="ko-KR" sz="2000" dirty="0" smtClean="0"/>
          </a:p>
          <a:p>
            <a:pPr lvl="1"/>
            <a:r>
              <a:rPr lang="en-US" altLang="ko-KR" sz="2000" dirty="0" smtClean="0"/>
              <a:t>Each </a:t>
            </a:r>
            <a:r>
              <a:rPr lang="en-US" altLang="ko-KR" sz="2000" dirty="0" smtClean="0"/>
              <a:t>object is </a:t>
            </a:r>
            <a:r>
              <a:rPr lang="en-US" altLang="ko-KR" sz="2000" dirty="0" smtClean="0"/>
              <a:t>captured from </a:t>
            </a:r>
            <a:r>
              <a:rPr lang="en-US" altLang="ko-KR" sz="2000" dirty="0" smtClean="0"/>
              <a:t>different viewpoints and under various </a:t>
            </a:r>
            <a:r>
              <a:rPr lang="en-US" altLang="ko-KR" sz="2000" dirty="0" smtClean="0"/>
              <a:t>lighting conditions</a:t>
            </a:r>
            <a:r>
              <a:rPr lang="en-US" altLang="ko-KR" sz="2000" dirty="0" smtClean="0"/>
              <a:t>. </a:t>
            </a:r>
            <a:endParaRPr lang="en-US" altLang="ko-KR" sz="2000" dirty="0" smtClean="0"/>
          </a:p>
          <a:p>
            <a:pPr lvl="1"/>
            <a:r>
              <a:rPr lang="en-US" altLang="ko-KR" sz="2000" dirty="0" smtClean="0"/>
              <a:t>The </a:t>
            </a:r>
            <a:r>
              <a:rPr lang="en-US" altLang="ko-KR" sz="2000" dirty="0" smtClean="0"/>
              <a:t>training set contains 24,300 stereo </a:t>
            </a:r>
            <a:r>
              <a:rPr lang="en-US" altLang="ko-KR" sz="2000" dirty="0" smtClean="0"/>
              <a:t>image pairs </a:t>
            </a:r>
            <a:r>
              <a:rPr lang="en-US" altLang="ko-KR" sz="2000" dirty="0" smtClean="0"/>
              <a:t>of 25 objects, 5 per </a:t>
            </a:r>
            <a:r>
              <a:rPr lang="en-US" altLang="ko-KR" sz="2000" dirty="0" smtClean="0"/>
              <a:t>class. </a:t>
            </a:r>
          </a:p>
          <a:p>
            <a:pPr lvl="1"/>
            <a:r>
              <a:rPr lang="en-US" altLang="ko-KR" sz="2000" dirty="0" smtClean="0"/>
              <a:t>the </a:t>
            </a:r>
            <a:r>
              <a:rPr lang="en-US" altLang="ko-KR" sz="2000" dirty="0" smtClean="0"/>
              <a:t>test set </a:t>
            </a:r>
            <a:r>
              <a:rPr lang="en-US" altLang="ko-KR" sz="2000" dirty="0" smtClean="0"/>
              <a:t>contains 24,300 </a:t>
            </a:r>
            <a:r>
              <a:rPr lang="en-US" altLang="ko-KR" sz="2000" dirty="0" smtClean="0"/>
              <a:t>stereo pairs of the remaining, different 25 objects.</a:t>
            </a:r>
          </a:p>
          <a:p>
            <a:pPr lvl="1"/>
            <a:r>
              <a:rPr lang="en-US" altLang="ko-KR" sz="2000" dirty="0" smtClean="0"/>
              <a:t>The goal is to classify each previously unseen object </a:t>
            </a:r>
            <a:r>
              <a:rPr lang="en-US" altLang="ko-KR" sz="2000" dirty="0" smtClean="0"/>
              <a:t>into its </a:t>
            </a:r>
            <a:r>
              <a:rPr lang="en-US" altLang="ko-KR" sz="2000" dirty="0" smtClean="0"/>
              <a:t>generic class. </a:t>
            </a:r>
            <a:endParaRPr lang="en-US" altLang="ko-KR" sz="2000" dirty="0" smtClean="0"/>
          </a:p>
          <a:p>
            <a:pPr lvl="1"/>
            <a:r>
              <a:rPr lang="en-US" altLang="ko-KR" sz="2000" dirty="0" smtClean="0"/>
              <a:t>From </a:t>
            </a:r>
            <a:r>
              <a:rPr lang="en-US" altLang="ko-KR" sz="2000" dirty="0" smtClean="0"/>
              <a:t>the training data, 4,300 were </a:t>
            </a:r>
            <a:r>
              <a:rPr lang="en-US" altLang="ko-KR" sz="2000" dirty="0" smtClean="0"/>
              <a:t>set aside </a:t>
            </a:r>
            <a:r>
              <a:rPr lang="en-US" altLang="ko-KR" sz="2000" dirty="0" smtClean="0"/>
              <a:t>for validation</a:t>
            </a:r>
            <a:r>
              <a:rPr lang="en-US" altLang="ko-KR" sz="2000" dirty="0" smtClean="0"/>
              <a:t>.</a:t>
            </a:r>
          </a:p>
          <a:p>
            <a:pPr lvl="1"/>
            <a:r>
              <a:rPr lang="en-US" altLang="ko-KR" sz="2400" dirty="0" smtClean="0"/>
              <a:t>Each image has 96×96 pixels with integer </a:t>
            </a:r>
            <a:r>
              <a:rPr lang="en-US" altLang="ko-KR" sz="2400" dirty="0" err="1" smtClean="0"/>
              <a:t>greyscale</a:t>
            </a:r>
            <a:r>
              <a:rPr lang="en-US" altLang="ko-KR" sz="2400" dirty="0" smtClean="0"/>
              <a:t> </a:t>
            </a:r>
            <a:r>
              <a:rPr lang="en-US" altLang="ko-KR" sz="2400" dirty="0" smtClean="0"/>
              <a:t>values in </a:t>
            </a:r>
            <a:r>
              <a:rPr lang="en-US" altLang="ko-KR" sz="2400" dirty="0" smtClean="0"/>
              <a:t>the range [0,255]. </a:t>
            </a:r>
            <a:endParaRPr lang="en-US" altLang="ko-KR" sz="2400" dirty="0" smtClean="0"/>
          </a:p>
          <a:p>
            <a:pPr lvl="1"/>
            <a:r>
              <a:rPr lang="en-US" altLang="ko-KR" sz="2400" dirty="0" smtClean="0"/>
              <a:t>To </a:t>
            </a:r>
            <a:r>
              <a:rPr lang="en-US" altLang="ko-KR" sz="2400" dirty="0" smtClean="0"/>
              <a:t>speed-up experiments, we </a:t>
            </a:r>
            <a:r>
              <a:rPr lang="en-US" altLang="ko-KR" sz="2400" dirty="0" smtClean="0"/>
              <a:t>reduced the </a:t>
            </a:r>
            <a:r>
              <a:rPr lang="en-US" altLang="ko-KR" sz="2400" dirty="0" smtClean="0"/>
              <a:t>dimensionality of each image from 9216 down to </a:t>
            </a:r>
            <a:r>
              <a:rPr lang="en-US" altLang="ko-KR" sz="2400" dirty="0" smtClean="0"/>
              <a:t>4488 by </a:t>
            </a:r>
            <a:r>
              <a:rPr lang="en-US" altLang="ko-KR" sz="2400" dirty="0" smtClean="0"/>
              <a:t>using larger pixels around the edge of the image</a:t>
            </a:r>
            <a:r>
              <a:rPr lang="en-US" altLang="ko-KR" sz="200" dirty="0" smtClean="0"/>
              <a:t>4</a:t>
            </a:r>
            <a:r>
              <a:rPr lang="en-US" altLang="ko-KR" sz="2400" dirty="0" smtClean="0"/>
              <a:t>. </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29</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5122" name="Picture 2"/>
          <p:cNvPicPr>
            <a:picLocks noChangeAspect="1" noChangeArrowheads="1"/>
          </p:cNvPicPr>
          <p:nvPr/>
        </p:nvPicPr>
        <p:blipFill>
          <a:blip r:embed="rId3" cstate="print"/>
          <a:srcRect/>
          <a:stretch>
            <a:fillRect/>
          </a:stretch>
        </p:blipFill>
        <p:spPr bwMode="auto">
          <a:xfrm>
            <a:off x="47625" y="1500188"/>
            <a:ext cx="9048750" cy="385762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3</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A Boltzmann machine is a network of symmetrically coupled stochastic binary units. </a:t>
            </a:r>
          </a:p>
          <a:p>
            <a:r>
              <a:rPr lang="en-US" altLang="ko-KR" sz="2400" dirty="0" smtClean="0"/>
              <a:t>It contains a set of visible units v</a:t>
            </a:r>
            <a:r>
              <a:rPr lang="en-US" altLang="ko-KR" sz="2400" dirty="0" smtClean="0">
                <a:sym typeface="Symbol" pitchFamily="18" charset="2"/>
              </a:rPr>
              <a:t></a:t>
            </a:r>
            <a:r>
              <a:rPr lang="en-US" altLang="ko-KR" sz="2400" dirty="0" smtClean="0"/>
              <a:t>{0, 1}</a:t>
            </a:r>
            <a:r>
              <a:rPr lang="en-US" altLang="ko-KR" sz="2400" baseline="30000" dirty="0" smtClean="0"/>
              <a:t>D</a:t>
            </a:r>
            <a:r>
              <a:rPr lang="en-US" altLang="ko-KR" sz="2400" dirty="0" smtClean="0"/>
              <a:t>, and a set of hidden units h</a:t>
            </a:r>
            <a:r>
              <a:rPr lang="en-US" altLang="ko-KR" sz="2400" dirty="0" smtClean="0">
                <a:sym typeface="Symbol" pitchFamily="18" charset="2"/>
              </a:rPr>
              <a:t></a:t>
            </a:r>
            <a:r>
              <a:rPr lang="en-US" altLang="ko-KR" sz="2400" dirty="0" smtClean="0"/>
              <a:t>{0, 1}</a:t>
            </a:r>
            <a:r>
              <a:rPr lang="en-US" altLang="ko-KR" sz="2400" baseline="30000" dirty="0" smtClean="0"/>
              <a:t>P</a:t>
            </a:r>
            <a:endParaRPr lang="en-US" altLang="ko-KR" sz="2400" baseline="300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
        <p:nvSpPr>
          <p:cNvPr id="5" name="직사각형 4"/>
          <p:cNvSpPr/>
          <p:nvPr/>
        </p:nvSpPr>
        <p:spPr>
          <a:xfrm>
            <a:off x="1619672" y="188640"/>
            <a:ext cx="5277727" cy="523220"/>
          </a:xfrm>
          <a:prstGeom prst="rect">
            <a:avLst/>
          </a:prstGeom>
        </p:spPr>
        <p:txBody>
          <a:bodyPr wrap="none">
            <a:spAutoFit/>
          </a:bodyPr>
          <a:lstStyle/>
          <a:p>
            <a:r>
              <a:rPr lang="en-US" altLang="ko-KR" sz="2800" b="1" dirty="0" smtClean="0"/>
              <a:t>2 Boltzmann Machines (BM’s)</a:t>
            </a:r>
            <a:endParaRPr lang="ko-KR" altLang="en-US" sz="2800" dirty="0"/>
          </a:p>
        </p:txBody>
      </p:sp>
      <p:pic>
        <p:nvPicPr>
          <p:cNvPr id="2" name="Picture 2"/>
          <p:cNvPicPr>
            <a:picLocks noChangeAspect="1" noChangeArrowheads="1"/>
          </p:cNvPicPr>
          <p:nvPr/>
        </p:nvPicPr>
        <p:blipFill>
          <a:blip r:embed="rId3" cstate="print"/>
          <a:srcRect/>
          <a:stretch>
            <a:fillRect/>
          </a:stretch>
        </p:blipFill>
        <p:spPr bwMode="auto">
          <a:xfrm>
            <a:off x="1763688" y="2420888"/>
            <a:ext cx="5457825" cy="4257675"/>
          </a:xfrm>
          <a:prstGeom prst="rect">
            <a:avLst/>
          </a:prstGeom>
          <a:noFill/>
          <a:ln w="9525">
            <a:noFill/>
            <a:miter lim="800000"/>
            <a:headEnd/>
            <a:tailEnd/>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30</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20000"/>
          </a:bodyPr>
          <a:lstStyle/>
          <a:p>
            <a:r>
              <a:rPr lang="en-US" altLang="ko-KR" sz="2400" dirty="0" smtClean="0"/>
              <a:t>To model raw pixel data, we use an RBM with </a:t>
            </a:r>
            <a:r>
              <a:rPr lang="en-US" altLang="ko-KR" sz="2400" dirty="0" smtClean="0"/>
              <a:t>Gaussian visible </a:t>
            </a:r>
            <a:r>
              <a:rPr lang="en-US" altLang="ko-KR" sz="2400" dirty="0" smtClean="0"/>
              <a:t>and binary hidden units.</a:t>
            </a:r>
            <a:endParaRPr lang="en-US" altLang="ko-KR" sz="2400" dirty="0" smtClean="0"/>
          </a:p>
          <a:p>
            <a:r>
              <a:rPr lang="en-US" altLang="ko-KR" sz="2400" dirty="0" smtClean="0"/>
              <a:t>Learning </a:t>
            </a:r>
            <a:r>
              <a:rPr lang="en-US" altLang="ko-KR" sz="2400" dirty="0" smtClean="0"/>
              <a:t>an RBM </a:t>
            </a:r>
            <a:r>
              <a:rPr lang="en-US" altLang="ko-KR" sz="2400" dirty="0" smtClean="0"/>
              <a:t>with Gaussian </a:t>
            </a:r>
            <a:r>
              <a:rPr lang="en-US" altLang="ko-KR" sz="2400" dirty="0" smtClean="0"/>
              <a:t>units can be slow, particularly when the input </a:t>
            </a:r>
            <a:r>
              <a:rPr lang="en-US" altLang="ko-KR" sz="2400" dirty="0" smtClean="0"/>
              <a:t>dimensionality is </a:t>
            </a:r>
            <a:r>
              <a:rPr lang="en-US" altLang="ko-KR" sz="2400" dirty="0" smtClean="0"/>
              <a:t>quite large. </a:t>
            </a:r>
            <a:endParaRPr lang="en-US" altLang="ko-KR" sz="2400" dirty="0" smtClean="0"/>
          </a:p>
          <a:p>
            <a:r>
              <a:rPr lang="en-US" altLang="ko-KR" sz="2400" dirty="0" smtClean="0"/>
              <a:t>In </a:t>
            </a:r>
            <a:r>
              <a:rPr lang="en-US" altLang="ko-KR" sz="2400" dirty="0" smtClean="0"/>
              <a:t>this paper we follow </a:t>
            </a:r>
            <a:r>
              <a:rPr lang="en-US" altLang="ko-KR" sz="2400" dirty="0" smtClean="0"/>
              <a:t>the approach </a:t>
            </a:r>
            <a:r>
              <a:rPr lang="en-US" altLang="ko-KR" sz="2400" dirty="0" smtClean="0"/>
              <a:t>of (Nair and Hinton, 2008) by first learning </a:t>
            </a:r>
            <a:r>
              <a:rPr lang="en-US" altLang="ko-KR" sz="2400" dirty="0" smtClean="0"/>
              <a:t>a Gaussian-binary </a:t>
            </a:r>
            <a:r>
              <a:rPr lang="en-US" altLang="ko-KR" sz="2400" dirty="0" smtClean="0"/>
              <a:t>RBM and then treating the </a:t>
            </a:r>
            <a:r>
              <a:rPr lang="en-US" altLang="ko-KR" sz="2400" dirty="0" smtClean="0"/>
              <a:t>activities of </a:t>
            </a:r>
            <a:r>
              <a:rPr lang="en-US" altLang="ko-KR" sz="2400" dirty="0" smtClean="0"/>
              <a:t>its hidden layer as “preprocessed” data. Effectively, </a:t>
            </a:r>
            <a:r>
              <a:rPr lang="en-US" altLang="ko-KR" sz="2400" dirty="0" smtClean="0"/>
              <a:t>the learned </a:t>
            </a:r>
            <a:r>
              <a:rPr lang="en-US" altLang="ko-KR" sz="2400" dirty="0" smtClean="0"/>
              <a:t>low-level RBM acts as a preprocessor that </a:t>
            </a:r>
            <a:r>
              <a:rPr lang="en-US" altLang="ko-KR" sz="2400" dirty="0" smtClean="0"/>
              <a:t>converts </a:t>
            </a:r>
            <a:r>
              <a:rPr lang="en-US" altLang="ko-KR" sz="2400" dirty="0" err="1" smtClean="0"/>
              <a:t>greyscale</a:t>
            </a:r>
            <a:r>
              <a:rPr lang="en-US" altLang="ko-KR" sz="2400" dirty="0" smtClean="0"/>
              <a:t> pixels into binary representation which we </a:t>
            </a:r>
            <a:r>
              <a:rPr lang="en-US" altLang="ko-KR" sz="2400" dirty="0" smtClean="0"/>
              <a:t>then use </a:t>
            </a:r>
            <a:r>
              <a:rPr lang="en-US" altLang="ko-KR" sz="2400" dirty="0" smtClean="0"/>
              <a:t>for learning a deep Boltzmann machine</a:t>
            </a:r>
            <a:r>
              <a:rPr lang="en-US" altLang="ko-KR" sz="2400" dirty="0" smtClean="0"/>
              <a:t>.</a:t>
            </a:r>
          </a:p>
          <a:p>
            <a:r>
              <a:rPr lang="en-US" altLang="ko-KR" sz="2400" dirty="0" smtClean="0"/>
              <a:t>trained using </a:t>
            </a:r>
            <a:r>
              <a:rPr lang="en-US" altLang="ko-KR" sz="2400" dirty="0" smtClean="0"/>
              <a:t>contrastive divergence </a:t>
            </a:r>
            <a:r>
              <a:rPr lang="en-US" altLang="ko-KR" sz="2400" dirty="0" smtClean="0"/>
              <a:t>learning for 500 epochs.</a:t>
            </a:r>
            <a:endParaRPr lang="en-US" altLang="ko-KR" sz="2400" dirty="0" smtClean="0"/>
          </a:p>
          <a:p>
            <a:r>
              <a:rPr lang="en-US" altLang="ko-KR" sz="2400" dirty="0" smtClean="0"/>
              <a:t>Note that the entire </a:t>
            </a:r>
            <a:r>
              <a:rPr lang="en-US" altLang="ko-KR" sz="2400" dirty="0" smtClean="0"/>
              <a:t>model was </a:t>
            </a:r>
            <a:r>
              <a:rPr lang="en-US" altLang="ko-KR" sz="2400" dirty="0" smtClean="0"/>
              <a:t>trained in a completely unsupervised way. </a:t>
            </a:r>
            <a:endParaRPr lang="en-US" altLang="ko-KR" sz="2400" dirty="0" smtClean="0"/>
          </a:p>
          <a:p>
            <a:r>
              <a:rPr lang="en-US" altLang="ko-KR" sz="2400" dirty="0" smtClean="0"/>
              <a:t>After the subsequent </a:t>
            </a:r>
            <a:r>
              <a:rPr lang="en-US" altLang="ko-KR" sz="2400" dirty="0" smtClean="0"/>
              <a:t>discriminative fine-tuning, the “</a:t>
            </a:r>
            <a:r>
              <a:rPr lang="en-US" altLang="ko-KR" sz="2400" dirty="0" err="1" smtClean="0"/>
              <a:t>unrolled”DBM</a:t>
            </a:r>
            <a:endParaRPr lang="en-US" altLang="ko-KR" sz="2400" dirty="0" smtClean="0"/>
          </a:p>
          <a:p>
            <a:r>
              <a:rPr lang="en-US" altLang="ko-KR" sz="2400" dirty="0" smtClean="0"/>
              <a:t>achieves a misclassification error rate of 10.8% on the full</a:t>
            </a:r>
          </a:p>
          <a:p>
            <a:r>
              <a:rPr lang="en-US" altLang="ko-KR" sz="2400" dirty="0" smtClean="0"/>
              <a:t>test set. </a:t>
            </a:r>
            <a:r>
              <a:rPr lang="en-US" altLang="ko-KR" sz="2400" dirty="0" smtClean="0"/>
              <a:t>(11.6</a:t>
            </a:r>
            <a:r>
              <a:rPr lang="en-US" altLang="ko-KR" sz="2400" dirty="0" smtClean="0"/>
              <a:t>% achieved by </a:t>
            </a:r>
            <a:r>
              <a:rPr lang="en-US" altLang="ko-KR" sz="2400" dirty="0" smtClean="0"/>
              <a:t>SVM’s (</a:t>
            </a:r>
            <a:r>
              <a:rPr lang="en-US" altLang="ko-KR" sz="2400" dirty="0" err="1" smtClean="0"/>
              <a:t>Bengio</a:t>
            </a:r>
            <a:r>
              <a:rPr lang="en-US" altLang="ko-KR" sz="2400" dirty="0" smtClean="0"/>
              <a:t> and </a:t>
            </a:r>
            <a:r>
              <a:rPr lang="en-US" altLang="ko-KR" sz="2400" dirty="0" err="1" smtClean="0"/>
              <a:t>LeCun</a:t>
            </a:r>
            <a:r>
              <a:rPr lang="en-US" altLang="ko-KR" sz="2400" dirty="0" smtClean="0"/>
              <a:t>, 2007), 22.5% achieved by logistic regression</a:t>
            </a:r>
            <a:r>
              <a:rPr lang="en-US" altLang="ko-KR" sz="2400" dirty="0" smtClean="0"/>
              <a:t>, and </a:t>
            </a:r>
            <a:r>
              <a:rPr lang="en-US" altLang="ko-KR" sz="2400" dirty="0" smtClean="0"/>
              <a:t>18.4% achieved by the K-nearest </a:t>
            </a:r>
            <a:r>
              <a:rPr lang="en-US" altLang="ko-KR" sz="2400" dirty="0" err="1" smtClean="0"/>
              <a:t>neighbours</a:t>
            </a:r>
            <a:r>
              <a:rPr lang="en-US" altLang="ko-KR" sz="2400" dirty="0" smtClean="0"/>
              <a:t>)</a:t>
            </a:r>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31</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10000"/>
          </a:bodyPr>
          <a:lstStyle/>
          <a:p>
            <a:r>
              <a:rPr lang="en-US" altLang="ko-KR" sz="2400" dirty="0" smtClean="0"/>
              <a:t>To show that DBM’s can benefit from additional </a:t>
            </a:r>
            <a:r>
              <a:rPr lang="en-US" altLang="ko-KR" sz="2400" i="1" dirty="0" smtClean="0"/>
              <a:t>unlabeled </a:t>
            </a:r>
            <a:r>
              <a:rPr lang="en-US" altLang="ko-KR" sz="2400" dirty="0" smtClean="0"/>
              <a:t>training </a:t>
            </a:r>
            <a:r>
              <a:rPr lang="en-US" altLang="ko-KR" sz="2400" dirty="0" smtClean="0"/>
              <a:t>data, we augmented the training data </a:t>
            </a:r>
            <a:r>
              <a:rPr lang="en-US" altLang="ko-KR" sz="2400" dirty="0" smtClean="0"/>
              <a:t>with additional </a:t>
            </a:r>
            <a:r>
              <a:rPr lang="en-US" altLang="ko-KR" sz="2400" dirty="0" smtClean="0"/>
              <a:t>unlabeled data by applying simple pixel </a:t>
            </a:r>
            <a:r>
              <a:rPr lang="en-US" altLang="ko-KR" sz="2400" dirty="0" smtClean="0"/>
              <a:t>translations, creating </a:t>
            </a:r>
            <a:r>
              <a:rPr lang="en-US" altLang="ko-KR" sz="2400" dirty="0" smtClean="0"/>
              <a:t>a total of 1,166,400 training instances. </a:t>
            </a:r>
            <a:endParaRPr lang="en-US" altLang="ko-KR" sz="2400" dirty="0" smtClean="0"/>
          </a:p>
          <a:p>
            <a:r>
              <a:rPr lang="en-US" altLang="ko-KR" sz="2400" dirty="0" smtClean="0"/>
              <a:t>After learning </a:t>
            </a:r>
            <a:r>
              <a:rPr lang="en-US" altLang="ko-KR" sz="2400" dirty="0" smtClean="0"/>
              <a:t>a good generative model, the </a:t>
            </a:r>
            <a:r>
              <a:rPr lang="en-US" altLang="ko-KR" sz="2400" dirty="0" smtClean="0"/>
              <a:t>discriminative fine-tuning </a:t>
            </a:r>
            <a:r>
              <a:rPr lang="en-US" altLang="ko-KR" sz="2400" dirty="0" smtClean="0"/>
              <a:t>(using only the 24300 labeled training </a:t>
            </a:r>
            <a:r>
              <a:rPr lang="en-US" altLang="ko-KR" sz="2400" dirty="0" smtClean="0"/>
              <a:t>examples without </a:t>
            </a:r>
            <a:r>
              <a:rPr lang="en-US" altLang="ko-KR" sz="2400" dirty="0" smtClean="0"/>
              <a:t>any translation) reduces the misclassification </a:t>
            </a:r>
            <a:r>
              <a:rPr lang="en-US" altLang="ko-KR" sz="2400" dirty="0" smtClean="0"/>
              <a:t>error down </a:t>
            </a:r>
            <a:r>
              <a:rPr lang="en-US" altLang="ko-KR" sz="2400" dirty="0" smtClean="0"/>
              <a:t>to 7.2%. </a:t>
            </a:r>
            <a:endParaRPr lang="en-US" altLang="ko-KR" sz="2400" dirty="0" smtClean="0"/>
          </a:p>
          <a:p>
            <a:r>
              <a:rPr lang="en-US" altLang="ko-KR" sz="2400" dirty="0" smtClean="0"/>
              <a:t>Figure </a:t>
            </a:r>
            <a:r>
              <a:rPr lang="en-US" altLang="ko-KR" sz="2400" dirty="0" smtClean="0"/>
              <a:t>5 shows samples generated from </a:t>
            </a:r>
            <a:r>
              <a:rPr lang="en-US" altLang="ko-KR" sz="2400" dirty="0" smtClean="0"/>
              <a:t>the model </a:t>
            </a:r>
            <a:r>
              <a:rPr lang="en-US" altLang="ko-KR" sz="2400" dirty="0" smtClean="0"/>
              <a:t>by running prolonged Gibbs sampling. </a:t>
            </a:r>
            <a:endParaRPr lang="en-US" altLang="ko-KR" sz="2400" dirty="0" smtClean="0"/>
          </a:p>
          <a:p>
            <a:r>
              <a:rPr lang="en-US" altLang="ko-KR" sz="2400" dirty="0" smtClean="0"/>
              <a:t>Note </a:t>
            </a:r>
            <a:r>
              <a:rPr lang="en-US" altLang="ko-KR" sz="2400" dirty="0" smtClean="0"/>
              <a:t>that </a:t>
            </a:r>
            <a:r>
              <a:rPr lang="en-US" altLang="ko-KR" sz="2400" dirty="0" smtClean="0"/>
              <a:t>the model </a:t>
            </a:r>
            <a:r>
              <a:rPr lang="en-US" altLang="ko-KR" sz="2400" dirty="0" smtClean="0"/>
              <a:t>was able to </a:t>
            </a:r>
            <a:r>
              <a:rPr lang="en-US" altLang="ko-KR" sz="2400" dirty="0" smtClean="0"/>
              <a:t>capture </a:t>
            </a:r>
            <a:r>
              <a:rPr lang="en-US" altLang="ko-KR" sz="2400" dirty="0" smtClean="0"/>
              <a:t>a lot of regularities in this </a:t>
            </a:r>
            <a:r>
              <a:rPr lang="en-US" altLang="ko-KR" sz="2400" dirty="0" smtClean="0"/>
              <a:t>high dimensional highly-structured </a:t>
            </a:r>
            <a:r>
              <a:rPr lang="en-US" altLang="ko-KR" sz="2400" dirty="0" smtClean="0"/>
              <a:t>data, including different </a:t>
            </a:r>
            <a:r>
              <a:rPr lang="en-US" altLang="ko-KR" sz="2400" dirty="0" smtClean="0"/>
              <a:t>object classes</a:t>
            </a:r>
            <a:r>
              <a:rPr lang="en-US" altLang="ko-KR" sz="2400" dirty="0" smtClean="0"/>
              <a:t>, various viewpoints and lighting conditions</a:t>
            </a:r>
            <a:r>
              <a:rPr lang="en-US" altLang="ko-KR" sz="2400" dirty="0" smtClean="0"/>
              <a:t>.</a:t>
            </a:r>
          </a:p>
          <a:p>
            <a:r>
              <a:rPr lang="en-US" altLang="ko-KR" sz="2400" dirty="0" smtClean="0"/>
              <a:t>the DBM model contains about 68 million parameters</a:t>
            </a:r>
            <a:r>
              <a:rPr lang="en-US" altLang="ko-KR" sz="2400" dirty="0" smtClean="0"/>
              <a:t>, and it </a:t>
            </a:r>
            <a:r>
              <a:rPr lang="en-US" altLang="ko-KR" sz="2400" dirty="0" smtClean="0"/>
              <a:t>significantly outperforms many of the </a:t>
            </a:r>
            <a:r>
              <a:rPr lang="en-US" altLang="ko-KR" sz="2400" dirty="0" smtClean="0"/>
              <a:t>competing methods</a:t>
            </a:r>
            <a:r>
              <a:rPr lang="en-US" altLang="ko-KR" sz="2400" dirty="0" smtClean="0"/>
              <a:t>. </a:t>
            </a:r>
            <a:endParaRPr lang="en-US" altLang="ko-KR" sz="2400" dirty="0" smtClean="0"/>
          </a:p>
          <a:p>
            <a:r>
              <a:rPr lang="en-US" altLang="ko-KR" sz="2400" smtClean="0"/>
              <a:t>Unsupervised </a:t>
            </a:r>
            <a:r>
              <a:rPr lang="en-US" altLang="ko-KR" sz="2400" dirty="0" smtClean="0"/>
              <a:t>learning </a:t>
            </a:r>
            <a:r>
              <a:rPr lang="en-US" altLang="ko-KR" sz="2400" smtClean="0"/>
              <a:t>helps </a:t>
            </a:r>
            <a:r>
              <a:rPr lang="en-US" altLang="ko-KR" sz="2400" smtClean="0"/>
              <a:t>generalization because </a:t>
            </a:r>
            <a:r>
              <a:rPr lang="en-US" altLang="ko-KR" sz="2400" dirty="0" smtClean="0"/>
              <a:t>it ensures that most of the </a:t>
            </a:r>
            <a:r>
              <a:rPr lang="en-US" altLang="ko-KR" sz="2400" smtClean="0"/>
              <a:t>information </a:t>
            </a:r>
            <a:r>
              <a:rPr lang="en-US" altLang="ko-KR" sz="2400" smtClean="0"/>
              <a:t>in the </a:t>
            </a:r>
            <a:r>
              <a:rPr lang="en-US" altLang="ko-KR" sz="2400" dirty="0" smtClean="0"/>
              <a:t>model parameters comes from modeling the input data.</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32</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The</a:t>
            </a:r>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4</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The energy of the state {v, h}</a:t>
            </a:r>
          </a:p>
          <a:p>
            <a:endParaRPr lang="en-US" altLang="ko-KR" sz="2400" dirty="0" smtClean="0"/>
          </a:p>
          <a:p>
            <a:endParaRPr lang="en-US" altLang="ko-KR" sz="2400" dirty="0" smtClean="0"/>
          </a:p>
          <a:p>
            <a:endParaRPr lang="en-US" altLang="ko-KR" sz="2400" dirty="0" smtClean="0"/>
          </a:p>
          <a:p>
            <a:r>
              <a:rPr lang="en-US" altLang="ko-KR" sz="2400" dirty="0" smtClean="0"/>
              <a:t>W, L, J: symmetric </a:t>
            </a:r>
          </a:p>
          <a:p>
            <a:r>
              <a:rPr lang="en-US" altLang="ko-KR" sz="2400" dirty="0" err="1" smtClean="0"/>
              <a:t>L</a:t>
            </a:r>
            <a:r>
              <a:rPr lang="en-US" altLang="ko-KR" sz="2400" baseline="-25000" dirty="0" err="1" smtClean="0"/>
              <a:t>ii</a:t>
            </a:r>
            <a:r>
              <a:rPr lang="en-US" altLang="ko-KR" sz="2400" dirty="0" smtClean="0"/>
              <a:t>=0  , </a:t>
            </a:r>
            <a:r>
              <a:rPr lang="en-US" altLang="ko-KR" sz="2400" dirty="0" err="1" smtClean="0"/>
              <a:t>J</a:t>
            </a:r>
            <a:r>
              <a:rPr lang="en-US" altLang="ko-KR" sz="2400" baseline="-25000" dirty="0" err="1" smtClean="0"/>
              <a:t>ii</a:t>
            </a:r>
            <a:r>
              <a:rPr lang="en-US" altLang="ko-KR" sz="2400" dirty="0" smtClean="0"/>
              <a:t>=0,  for all </a:t>
            </a:r>
            <a:r>
              <a:rPr lang="en-US" altLang="ko-KR" sz="2400" dirty="0" err="1" smtClean="0"/>
              <a:t>i</a:t>
            </a:r>
            <a:r>
              <a:rPr lang="en-US" altLang="ko-KR" sz="2400" dirty="0" smtClean="0"/>
              <a:t>.</a:t>
            </a:r>
          </a:p>
          <a:p>
            <a:r>
              <a:rPr lang="en-US" altLang="ko-KR" sz="2400" dirty="0" smtClean="0"/>
              <a:t>The probability that the model assigns to a visible vector v</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2" name="Picture 2"/>
          <p:cNvPicPr>
            <a:picLocks noChangeAspect="1" noChangeArrowheads="1"/>
          </p:cNvPicPr>
          <p:nvPr/>
        </p:nvPicPr>
        <p:blipFill>
          <a:blip r:embed="rId3" cstate="print"/>
          <a:srcRect/>
          <a:stretch>
            <a:fillRect/>
          </a:stretch>
        </p:blipFill>
        <p:spPr bwMode="auto">
          <a:xfrm>
            <a:off x="1331640" y="1412776"/>
            <a:ext cx="4943475" cy="4572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1475656" y="1988840"/>
            <a:ext cx="1409700" cy="276225"/>
          </a:xfrm>
          <a:prstGeom prst="rect">
            <a:avLst/>
          </a:prstGeom>
          <a:noFill/>
          <a:ln w="9525">
            <a:noFill/>
            <a:miter lim="800000"/>
            <a:headEnd/>
            <a:tailEnd/>
          </a:ln>
        </p:spPr>
      </p:pic>
      <p:pic>
        <p:nvPicPr>
          <p:cNvPr id="3" name="Picture 4"/>
          <p:cNvPicPr>
            <a:picLocks noChangeAspect="1" noChangeArrowheads="1"/>
          </p:cNvPicPr>
          <p:nvPr/>
        </p:nvPicPr>
        <p:blipFill>
          <a:blip r:embed="rId5" cstate="print"/>
          <a:srcRect/>
          <a:stretch>
            <a:fillRect/>
          </a:stretch>
        </p:blipFill>
        <p:spPr bwMode="auto">
          <a:xfrm>
            <a:off x="1475656" y="4005064"/>
            <a:ext cx="5276850" cy="1266825"/>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5</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000" dirty="0" smtClean="0"/>
              <a:t>The </a:t>
            </a:r>
            <a:r>
              <a:rPr lang="en-US" altLang="ko-KR" sz="2000" i="1" dirty="0" smtClean="0"/>
              <a:t>conditional distributions over </a:t>
            </a:r>
            <a:r>
              <a:rPr lang="en-US" altLang="ko-KR" sz="2000" dirty="0" smtClean="0"/>
              <a:t>hidden and visible units</a:t>
            </a:r>
          </a:p>
          <a:p>
            <a:endParaRPr lang="en-US" altLang="ko-KR" sz="2000" dirty="0" smtClean="0"/>
          </a:p>
          <a:p>
            <a:endParaRPr lang="en-US" altLang="ko-KR" sz="2000" dirty="0" smtClean="0"/>
          </a:p>
          <a:p>
            <a:endParaRPr lang="en-US" altLang="ko-KR" sz="2000" dirty="0" smtClean="0"/>
          </a:p>
          <a:p>
            <a:endParaRPr lang="en-US" altLang="ko-KR" sz="2000" dirty="0" smtClean="0"/>
          </a:p>
          <a:p>
            <a:endParaRPr lang="en-US" altLang="ko-KR" sz="2000" dirty="0" smtClean="0"/>
          </a:p>
          <a:p>
            <a:r>
              <a:rPr lang="en-US" altLang="ko-KR" sz="2000" dirty="0" smtClean="0"/>
              <a:t>The parameter updates (1983), can be obtained from (2) by gradient ascent in the log-likelihood </a:t>
            </a:r>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5122" name="Picture 2"/>
          <p:cNvPicPr>
            <a:picLocks noChangeAspect="1" noChangeArrowheads="1"/>
          </p:cNvPicPr>
          <p:nvPr/>
        </p:nvPicPr>
        <p:blipFill>
          <a:blip r:embed="rId3" cstate="print"/>
          <a:srcRect/>
          <a:stretch>
            <a:fillRect/>
          </a:stretch>
        </p:blipFill>
        <p:spPr bwMode="auto">
          <a:xfrm>
            <a:off x="1619672" y="1196752"/>
            <a:ext cx="5748618" cy="1368152"/>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1907704" y="2636912"/>
            <a:ext cx="2438400" cy="34290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1763688" y="3645024"/>
            <a:ext cx="4186436" cy="1063355"/>
          </a:xfrm>
          <a:prstGeom prst="rect">
            <a:avLst/>
          </a:prstGeom>
          <a:noFill/>
          <a:ln w="9525">
            <a:noFill/>
            <a:miter lim="800000"/>
            <a:headEnd/>
            <a:tailEnd/>
          </a:ln>
        </p:spPr>
      </p:pic>
      <p:pic>
        <p:nvPicPr>
          <p:cNvPr id="5126" name="Picture 6"/>
          <p:cNvPicPr>
            <a:picLocks noChangeAspect="1" noChangeArrowheads="1"/>
          </p:cNvPicPr>
          <p:nvPr/>
        </p:nvPicPr>
        <p:blipFill>
          <a:blip r:embed="rId6" cstate="print"/>
          <a:srcRect/>
          <a:stretch>
            <a:fillRect/>
          </a:stretch>
        </p:blipFill>
        <p:spPr bwMode="auto">
          <a:xfrm>
            <a:off x="1619672" y="4772025"/>
            <a:ext cx="5248275" cy="2085975"/>
          </a:xfrm>
          <a:prstGeom prst="rect">
            <a:avLst/>
          </a:prstGeom>
          <a:noFill/>
          <a:ln w="9525">
            <a:noFill/>
            <a:miter lim="800000"/>
            <a:headEnd/>
            <a:tailEnd/>
          </a:ln>
        </p:spPr>
      </p:pic>
      <p:cxnSp>
        <p:nvCxnSpPr>
          <p:cNvPr id="14" name="직선 연결선 13"/>
          <p:cNvCxnSpPr/>
          <p:nvPr/>
        </p:nvCxnSpPr>
        <p:spPr>
          <a:xfrm>
            <a:off x="4355976" y="5013176"/>
            <a:ext cx="6480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a:off x="2123728" y="6093296"/>
            <a:ext cx="79208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6</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85000" lnSpcReduction="20000"/>
          </a:bodyPr>
          <a:lstStyle/>
          <a:p>
            <a:r>
              <a:rPr lang="en-US" altLang="ko-KR" sz="2400" dirty="0" smtClean="0"/>
              <a:t>Exact maximum likelihood learning in this model is intractable because exact computation of both the data dependent expectations and the model’s expectations takes a time that is </a:t>
            </a:r>
            <a:r>
              <a:rPr lang="en-US" altLang="ko-KR" sz="2400" dirty="0" smtClean="0">
                <a:solidFill>
                  <a:srgbClr val="FF0000"/>
                </a:solidFill>
              </a:rPr>
              <a:t>exponential in the number of hidden units</a:t>
            </a:r>
            <a:r>
              <a:rPr lang="en-US" altLang="ko-KR" sz="2400" dirty="0" smtClean="0"/>
              <a:t>.</a:t>
            </a:r>
          </a:p>
          <a:p>
            <a:r>
              <a:rPr lang="en-US" altLang="ko-KR" sz="2400" dirty="0" smtClean="0"/>
              <a:t>Hinton et al (1983) proposed an algorithm that uses </a:t>
            </a:r>
            <a:r>
              <a:rPr lang="en-US" altLang="ko-KR" sz="2400" dirty="0" smtClean="0">
                <a:solidFill>
                  <a:srgbClr val="FF0000"/>
                </a:solidFill>
              </a:rPr>
              <a:t>Gibbs sampling  </a:t>
            </a:r>
            <a:r>
              <a:rPr lang="en-US" altLang="ko-KR" sz="2400" dirty="0" smtClean="0"/>
              <a:t>to approximate both expectations. For each iteration of learning, a separate Markov chain is run for every training data vector to approximate </a:t>
            </a:r>
            <a:r>
              <a:rPr lang="en-US" altLang="ko-KR" sz="2400" dirty="0" err="1" smtClean="0"/>
              <a:t>E</a:t>
            </a:r>
            <a:r>
              <a:rPr lang="en-US" altLang="ko-KR" sz="2400" baseline="-25000" dirty="0" err="1" smtClean="0"/>
              <a:t>Pdata</a:t>
            </a:r>
            <a:r>
              <a:rPr lang="en-US" altLang="ko-KR" sz="2400" dirty="0" smtClean="0"/>
              <a:t> [·], and an additional chain is run to approximate </a:t>
            </a:r>
            <a:r>
              <a:rPr lang="en-US" altLang="ko-KR" sz="2400" dirty="0" err="1" smtClean="0"/>
              <a:t>E</a:t>
            </a:r>
            <a:r>
              <a:rPr lang="en-US" altLang="ko-KR" sz="2400" baseline="-25000" dirty="0" err="1" smtClean="0"/>
              <a:t>Pmodel</a:t>
            </a:r>
            <a:r>
              <a:rPr lang="en-US" altLang="ko-KR" sz="2400" dirty="0" smtClean="0"/>
              <a:t> [·].</a:t>
            </a:r>
          </a:p>
          <a:p>
            <a:r>
              <a:rPr lang="en-US" altLang="ko-KR" sz="2400" dirty="0" smtClean="0"/>
              <a:t>the time required to approach the stationary distribution, especially when estimating the model’s expectations.</a:t>
            </a:r>
          </a:p>
          <a:p>
            <a:r>
              <a:rPr lang="en-US" altLang="ko-KR" sz="2400" dirty="0" smtClean="0"/>
              <a:t>the Gibbs chain may need to explore a highly multimodal energy landscape.</a:t>
            </a:r>
          </a:p>
          <a:p>
            <a:r>
              <a:rPr lang="en-US" altLang="ko-KR" sz="2400" dirty="0" smtClean="0"/>
              <a:t>Setting both J=0 and L=0 recovers the </a:t>
            </a:r>
            <a:r>
              <a:rPr lang="en-US" altLang="ko-KR" sz="2400" dirty="0" smtClean="0">
                <a:solidFill>
                  <a:srgbClr val="FF0000"/>
                </a:solidFill>
              </a:rPr>
              <a:t>restricted Boltzmann machine </a:t>
            </a:r>
            <a:r>
              <a:rPr lang="en-US" altLang="ko-KR" sz="2400" dirty="0" smtClean="0"/>
              <a:t>(RBM) model (</a:t>
            </a:r>
            <a:r>
              <a:rPr lang="en-US" altLang="ko-KR" sz="2400" dirty="0" err="1" smtClean="0"/>
              <a:t>Smolensky</a:t>
            </a:r>
            <a:r>
              <a:rPr lang="en-US" altLang="ko-KR" sz="2400" dirty="0" smtClean="0"/>
              <a:t>, 1986) (see Fig. 1, right panel).</a:t>
            </a:r>
          </a:p>
          <a:p>
            <a:r>
              <a:rPr lang="en-US" altLang="ko-KR" sz="2400" dirty="0" smtClean="0"/>
              <a:t> In contrast to general BM’s, inference in RBM’s is exact. </a:t>
            </a:r>
          </a:p>
          <a:p>
            <a:r>
              <a:rPr lang="en-US" altLang="ko-KR" sz="2400" dirty="0" smtClean="0"/>
              <a:t>Although exact maximum likelihood learning in RBM’s is still intractable, learning can be carried out efficiently using </a:t>
            </a:r>
            <a:r>
              <a:rPr lang="en-US" altLang="ko-KR" sz="2400" dirty="0" smtClean="0">
                <a:solidFill>
                  <a:srgbClr val="FF0000"/>
                </a:solidFill>
              </a:rPr>
              <a:t>Contrastive Divergence </a:t>
            </a:r>
            <a:r>
              <a:rPr lang="en-US" altLang="ko-KR" sz="2400" dirty="0" smtClean="0"/>
              <a:t>(CD) (Hinton, 2002).</a:t>
            </a:r>
          </a:p>
          <a:p>
            <a:r>
              <a:rPr lang="en-US" altLang="ko-KR" sz="2400" dirty="0" smtClean="0"/>
              <a:t>Many persistent chains can be run in parallel and we will refer to the current state in each of these chains as a “fantasy” particle.</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7</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fontScale="92500" lnSpcReduction="20000"/>
          </a:bodyPr>
          <a:lstStyle/>
          <a:p>
            <a:r>
              <a:rPr lang="en-US" altLang="ko-KR" sz="2400" dirty="0" smtClean="0"/>
              <a:t>For Contrastive Divergence to perform well, it is important to obtain exact samples from the conditional distribution p(</a:t>
            </a:r>
            <a:r>
              <a:rPr lang="en-US" altLang="ko-KR" sz="2400" dirty="0" err="1" smtClean="0"/>
              <a:t>h|v</a:t>
            </a:r>
            <a:r>
              <a:rPr lang="en-US" altLang="ko-KR" sz="2400" dirty="0" smtClean="0"/>
              <a:t>;</a:t>
            </a:r>
            <a:r>
              <a:rPr lang="en-US" altLang="ko-KR" sz="2400" dirty="0" smtClean="0">
                <a:sym typeface="Symbol" pitchFamily="18" charset="2"/>
              </a:rPr>
              <a:t></a:t>
            </a:r>
            <a:r>
              <a:rPr lang="en-US" altLang="ko-KR" sz="2400" dirty="0" smtClean="0"/>
              <a:t>), which is intractable when learning full Boltzmann machines.</a:t>
            </a:r>
          </a:p>
          <a:p>
            <a:pPr>
              <a:buNone/>
            </a:pPr>
            <a:r>
              <a:rPr lang="en-US" altLang="ko-KR" sz="2400" b="1" dirty="0" smtClean="0"/>
              <a:t>	2.1 Using Persistent Markov Chains to Estimate the Model’s Expectations</a:t>
            </a:r>
          </a:p>
          <a:p>
            <a:r>
              <a:rPr lang="en-US" altLang="ko-KR" sz="2400" dirty="0" smtClean="0"/>
              <a:t>Instead of using CD learning, it is possible to make use of a stochastic approximation procedure (SAP) to approximate the model’s expectations (</a:t>
            </a:r>
            <a:r>
              <a:rPr lang="en-US" altLang="ko-KR" sz="2400" dirty="0" err="1" smtClean="0"/>
              <a:t>Tieleman</a:t>
            </a:r>
            <a:r>
              <a:rPr lang="en-US" altLang="ko-KR" sz="2400" dirty="0" smtClean="0"/>
              <a:t>, 2008).</a:t>
            </a:r>
          </a:p>
          <a:p>
            <a:r>
              <a:rPr lang="en-US" altLang="ko-KR" sz="2400" dirty="0" smtClean="0"/>
              <a:t>SAP belongs to the class of well-studied stochastic approximation algorithms of the Robbins–</a:t>
            </a:r>
            <a:r>
              <a:rPr lang="en-US" altLang="ko-KR" sz="2400" dirty="0" err="1" smtClean="0"/>
              <a:t>Monro</a:t>
            </a:r>
            <a:r>
              <a:rPr lang="en-US" altLang="ko-KR" sz="2400" dirty="0" smtClean="0"/>
              <a:t> type.</a:t>
            </a:r>
          </a:p>
          <a:p>
            <a:r>
              <a:rPr lang="en-US" altLang="ko-KR" sz="2400" dirty="0" smtClean="0"/>
              <a:t>Let </a:t>
            </a:r>
            <a:r>
              <a:rPr lang="en-US" altLang="ko-KR" sz="2400" dirty="0" smtClean="0">
                <a:sym typeface="Symbol" pitchFamily="18" charset="2"/>
              </a:rPr>
              <a:t></a:t>
            </a:r>
            <a:r>
              <a:rPr lang="en-US" altLang="ko-KR" sz="2400" baseline="-25000" dirty="0" smtClean="0"/>
              <a:t>t</a:t>
            </a:r>
            <a:r>
              <a:rPr lang="en-US" altLang="ko-KR" sz="2400" dirty="0" smtClean="0"/>
              <a:t> and </a:t>
            </a:r>
            <a:r>
              <a:rPr lang="en-US" altLang="ko-KR" sz="2400" dirty="0" err="1" smtClean="0"/>
              <a:t>X</a:t>
            </a:r>
            <a:r>
              <a:rPr lang="en-US" altLang="ko-KR" sz="2400" baseline="30000" dirty="0" err="1" smtClean="0"/>
              <a:t>t</a:t>
            </a:r>
            <a:r>
              <a:rPr lang="en-US" altLang="ko-KR" sz="2400" dirty="0" smtClean="0"/>
              <a:t> be the current parameters and the state. Then </a:t>
            </a:r>
            <a:r>
              <a:rPr lang="en-US" altLang="ko-KR" sz="2400" dirty="0" smtClean="0">
                <a:sym typeface="Symbol" pitchFamily="18" charset="2"/>
              </a:rPr>
              <a:t></a:t>
            </a:r>
            <a:r>
              <a:rPr lang="en-US" altLang="ko-KR" sz="2400" baseline="-25000" dirty="0" smtClean="0"/>
              <a:t>t</a:t>
            </a:r>
            <a:r>
              <a:rPr lang="en-US" altLang="ko-KR" sz="2400" dirty="0" smtClean="0"/>
              <a:t> and </a:t>
            </a:r>
            <a:r>
              <a:rPr lang="en-US" altLang="ko-KR" sz="2400" dirty="0" err="1" smtClean="0"/>
              <a:t>X</a:t>
            </a:r>
            <a:r>
              <a:rPr lang="en-US" altLang="ko-KR" sz="2400" baseline="30000" dirty="0" err="1" smtClean="0"/>
              <a:t>t</a:t>
            </a:r>
            <a:r>
              <a:rPr lang="en-US" altLang="ko-KR" sz="2400" dirty="0" smtClean="0"/>
              <a:t> are updated sequentially as follows:</a:t>
            </a:r>
          </a:p>
          <a:p>
            <a:pPr>
              <a:buNone/>
            </a:pPr>
            <a:r>
              <a:rPr lang="en-US" altLang="ko-KR" sz="2400" dirty="0" smtClean="0"/>
              <a:t>	• Given </a:t>
            </a:r>
            <a:r>
              <a:rPr lang="en-US" altLang="ko-KR" sz="2400" dirty="0" err="1" smtClean="0"/>
              <a:t>X</a:t>
            </a:r>
            <a:r>
              <a:rPr lang="en-US" altLang="ko-KR" sz="2400" baseline="30000" dirty="0" err="1" smtClean="0"/>
              <a:t>t</a:t>
            </a:r>
            <a:r>
              <a:rPr lang="en-US" altLang="ko-KR" sz="2400" dirty="0" smtClean="0"/>
              <a:t>, a new state X</a:t>
            </a:r>
            <a:r>
              <a:rPr lang="en-US" altLang="ko-KR" sz="2400" baseline="30000" dirty="0" smtClean="0"/>
              <a:t>t+1</a:t>
            </a:r>
            <a:r>
              <a:rPr lang="en-US" altLang="ko-KR" sz="2400" dirty="0" smtClean="0"/>
              <a:t> is sampled from a transition operator </a:t>
            </a:r>
            <a:r>
              <a:rPr lang="en-US" altLang="ko-KR" sz="2400" dirty="0" err="1" smtClean="0"/>
              <a:t>T</a:t>
            </a:r>
            <a:r>
              <a:rPr lang="en-US" altLang="ko-KR" sz="2400" baseline="-25000" dirty="0" err="1" smtClean="0">
                <a:sym typeface="Symbol" pitchFamily="18" charset="2"/>
              </a:rPr>
              <a:t></a:t>
            </a:r>
            <a:r>
              <a:rPr lang="en-US" altLang="ko-KR" sz="2400" baseline="-25000" dirty="0" err="1" smtClean="0"/>
              <a:t>t</a:t>
            </a:r>
            <a:r>
              <a:rPr lang="en-US" altLang="ko-KR" sz="2400" dirty="0" smtClean="0"/>
              <a:t>(X</a:t>
            </a:r>
            <a:r>
              <a:rPr lang="en-US" altLang="ko-KR" sz="2400" baseline="30000" dirty="0" smtClean="0"/>
              <a:t>t+1</a:t>
            </a:r>
            <a:r>
              <a:rPr lang="en-US" altLang="ko-KR" sz="2400" dirty="0" smtClean="0"/>
              <a:t>;X</a:t>
            </a:r>
            <a:r>
              <a:rPr lang="en-US" altLang="ko-KR" sz="2400" baseline="30000" dirty="0" smtClean="0"/>
              <a:t>t</a:t>
            </a:r>
            <a:r>
              <a:rPr lang="en-US" altLang="ko-KR" sz="2400" dirty="0" smtClean="0"/>
              <a:t>) that leaves </a:t>
            </a:r>
            <a:r>
              <a:rPr lang="en-US" altLang="ko-KR" sz="2400" dirty="0" err="1" smtClean="0"/>
              <a:t>p</a:t>
            </a:r>
            <a:r>
              <a:rPr lang="en-US" altLang="ko-KR" sz="2400" baseline="-25000" dirty="0" err="1" smtClean="0">
                <a:sym typeface="Symbol" pitchFamily="18" charset="2"/>
              </a:rPr>
              <a:t></a:t>
            </a:r>
            <a:r>
              <a:rPr lang="en-US" altLang="ko-KR" sz="2400" baseline="-25000" dirty="0" err="1" smtClean="0"/>
              <a:t>t</a:t>
            </a:r>
            <a:r>
              <a:rPr lang="en-US" altLang="ko-KR" sz="2400" dirty="0" smtClean="0"/>
              <a:t> invariant.</a:t>
            </a:r>
          </a:p>
          <a:p>
            <a:pPr>
              <a:buNone/>
            </a:pPr>
            <a:r>
              <a:rPr lang="en-US" altLang="ko-KR" sz="2400" dirty="0" smtClean="0"/>
              <a:t>	• A new parameter </a:t>
            </a:r>
            <a:r>
              <a:rPr lang="en-US" altLang="ko-KR" sz="2400" dirty="0" smtClean="0">
                <a:sym typeface="Symbol" pitchFamily="18" charset="2"/>
              </a:rPr>
              <a:t></a:t>
            </a:r>
            <a:r>
              <a:rPr lang="en-US" altLang="ko-KR" sz="2400" baseline="-25000" dirty="0" smtClean="0"/>
              <a:t>t+1</a:t>
            </a:r>
            <a:r>
              <a:rPr lang="en-US" altLang="ko-KR" sz="2400" dirty="0" smtClean="0"/>
              <a:t> is then obtained by replacing the  intractable model’s expectation by the expectation with respect to X</a:t>
            </a:r>
            <a:r>
              <a:rPr lang="en-US" altLang="ko-KR" sz="2400" baseline="30000" dirty="0" smtClean="0"/>
              <a:t>t+1</a:t>
            </a:r>
            <a:r>
              <a:rPr lang="en-US" altLang="ko-KR" sz="2400" dirty="0" smtClean="0"/>
              <a:t>.</a:t>
            </a:r>
          </a:p>
          <a:p>
            <a:r>
              <a:rPr lang="en-US" altLang="ko-KR" sz="2400" dirty="0" smtClean="0"/>
              <a:t>One necessary condition requires the learning rate to decrease with time, i.e.</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6146" name="Picture 2"/>
          <p:cNvPicPr>
            <a:picLocks noChangeAspect="1" noChangeArrowheads="1"/>
          </p:cNvPicPr>
          <p:nvPr/>
        </p:nvPicPr>
        <p:blipFill>
          <a:blip r:embed="rId3" cstate="print"/>
          <a:srcRect/>
          <a:stretch>
            <a:fillRect/>
          </a:stretch>
        </p:blipFill>
        <p:spPr bwMode="auto">
          <a:xfrm>
            <a:off x="2123728" y="6093296"/>
            <a:ext cx="3333750" cy="33337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8</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r>
              <a:rPr lang="en-US" altLang="ko-KR" sz="2400" dirty="0" smtClean="0"/>
              <a:t>The intuition behind why this procedure works</a:t>
            </a:r>
          </a:p>
          <a:p>
            <a:pPr lvl="1"/>
            <a:r>
              <a:rPr lang="en-US" altLang="ko-KR" sz="2400" dirty="0" smtClean="0"/>
              <a:t>as the learning rate becomes sufficiently small compared with the mixing rate of the Markov chain, this “persistent” chain will always stay very close to the stationary distribution even if it is only run for a few MCMC updates per parameter update. </a:t>
            </a:r>
          </a:p>
          <a:p>
            <a:pPr lvl="1"/>
            <a:r>
              <a:rPr lang="en-US" altLang="ko-KR" sz="2400" dirty="0" smtClean="0"/>
              <a:t>Samples from the persistent chain will be highly correlated for successive parameter updates, but again, if the learning rate is sufficiently small the chain will mix before the parameters have changed enough to significantly alter the value of the estimator</a:t>
            </a:r>
            <a:r>
              <a:rPr lang="en-US" altLang="ko-KR" sz="2200" dirty="0" smtClean="0"/>
              <a:t>. </a:t>
            </a:r>
          </a:p>
          <a:p>
            <a:r>
              <a:rPr lang="en-US" altLang="ko-KR" sz="2600" dirty="0" smtClean="0"/>
              <a:t>Many persistent chains can be run in parallel.</a:t>
            </a:r>
            <a:endParaRPr lang="en-US" altLang="ko-KR" sz="65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슬라이드 번호 개체 틀 5"/>
          <p:cNvSpPr>
            <a:spLocks noGrp="1"/>
          </p:cNvSpPr>
          <p:nvPr>
            <p:ph type="sldNum" sz="quarter" idx="4294967295"/>
          </p:nvPr>
        </p:nvSpPr>
        <p:spPr bwMode="auto">
          <a:xfrm>
            <a:off x="8686800" y="0"/>
            <a:ext cx="457200" cy="457200"/>
          </a:xfrm>
          <a:prstGeom prst="rect">
            <a:avLst/>
          </a:prstGeom>
          <a:noFill/>
          <a:ln>
            <a:miter lim="800000"/>
            <a:headEnd/>
            <a:tailEnd/>
          </a:ln>
        </p:spPr>
        <p:txBody>
          <a:bodyPr lIns="91431" tIns="45716" rIns="91431" bIns="45716"/>
          <a:lstStyle/>
          <a:p>
            <a:fld id="{B6315426-F8C1-40CF-B2B9-00DBDAEC37E5}" type="slidenum">
              <a:rPr lang="en-US" altLang="en-US"/>
              <a:pPr/>
              <a:t>9</a:t>
            </a:fld>
            <a:endParaRPr lang="en-US" altLang="en-US"/>
          </a:p>
        </p:txBody>
      </p:sp>
      <p:sp>
        <p:nvSpPr>
          <p:cNvPr id="39939" name="Rectangle 3"/>
          <p:cNvSpPr>
            <a:spLocks noGrp="1" noChangeArrowheads="1"/>
          </p:cNvSpPr>
          <p:nvPr>
            <p:ph type="body" idx="1"/>
          </p:nvPr>
        </p:nvSpPr>
        <p:spPr>
          <a:xfrm>
            <a:off x="0" y="785813"/>
            <a:ext cx="9144000" cy="5838825"/>
          </a:xfrm>
        </p:spPr>
        <p:txBody>
          <a:bodyPr>
            <a:normAutofit/>
          </a:bodyPr>
          <a:lstStyle/>
          <a:p>
            <a:pPr>
              <a:buNone/>
            </a:pPr>
            <a:r>
              <a:rPr lang="en-US" altLang="ko-KR" sz="2400" b="1" dirty="0" smtClean="0"/>
              <a:t>	2.2 A </a:t>
            </a:r>
            <a:r>
              <a:rPr lang="en-US" altLang="ko-KR" sz="2400" b="1" dirty="0" err="1" smtClean="0"/>
              <a:t>Variational</a:t>
            </a:r>
            <a:r>
              <a:rPr lang="en-US" altLang="ko-KR" sz="2400" b="1" dirty="0" smtClean="0"/>
              <a:t> Approach to Estimating the Data-	Dependent Expectations</a:t>
            </a:r>
            <a:endParaRPr lang="en-US" altLang="ko-KR" sz="2400" dirty="0" smtClean="0"/>
          </a:p>
          <a:p>
            <a:r>
              <a:rPr lang="en-US" altLang="ko-KR" sz="2400" dirty="0" smtClean="0"/>
              <a:t>In </a:t>
            </a:r>
            <a:r>
              <a:rPr lang="en-US" altLang="ko-KR" sz="2400" dirty="0" err="1" smtClean="0"/>
              <a:t>variational</a:t>
            </a:r>
            <a:r>
              <a:rPr lang="en-US" altLang="ko-KR" sz="2400" dirty="0" smtClean="0"/>
              <a:t> learning (Hinton and </a:t>
            </a:r>
            <a:r>
              <a:rPr lang="en-US" altLang="ko-KR" sz="2400" dirty="0" err="1" smtClean="0"/>
              <a:t>Zemel</a:t>
            </a:r>
            <a:r>
              <a:rPr lang="en-US" altLang="ko-KR" sz="2400" dirty="0" smtClean="0"/>
              <a:t>, 1994), the true posterior distribution over latent variables p(</a:t>
            </a:r>
            <a:r>
              <a:rPr lang="en-US" altLang="ko-KR" sz="2400" dirty="0" err="1" smtClean="0"/>
              <a:t>h|v</a:t>
            </a:r>
            <a:r>
              <a:rPr lang="en-US" altLang="ko-KR" sz="2400" dirty="0" smtClean="0"/>
              <a:t>; ) for each training vector v, is replaced by an approximate posterior q(</a:t>
            </a:r>
            <a:r>
              <a:rPr lang="en-US" altLang="ko-KR" sz="2400" dirty="0" err="1" smtClean="0"/>
              <a:t>h|v</a:t>
            </a:r>
            <a:r>
              <a:rPr lang="en-US" altLang="ko-KR" sz="2400" dirty="0" smtClean="0"/>
              <a:t>; μ) and the parameters are updated to follow the gradient of a lower bound on the log-likelihood:</a:t>
            </a:r>
          </a:p>
          <a:p>
            <a:endParaRPr lang="en-US" altLang="ko-KR" sz="2400" dirty="0" smtClean="0"/>
          </a:p>
          <a:p>
            <a:endParaRPr lang="en-US" altLang="ko-KR" sz="2400" dirty="0" smtClean="0"/>
          </a:p>
          <a:p>
            <a:r>
              <a:rPr lang="en-US" altLang="ko-KR" sz="2400" dirty="0" smtClean="0"/>
              <a:t>in addition to trying to maximize the log-likelihood of the training data, it tries to find parameters that minimize the </a:t>
            </a:r>
            <a:r>
              <a:rPr lang="en-US" altLang="ko-KR" sz="2400" dirty="0" err="1" smtClean="0"/>
              <a:t>Kullback–Leibler</a:t>
            </a:r>
            <a:r>
              <a:rPr lang="en-US" altLang="ko-KR" sz="2400" dirty="0" smtClean="0"/>
              <a:t> divergences between the approximating and true posteriors.</a:t>
            </a:r>
          </a:p>
          <a:p>
            <a:endParaRPr lang="en-US" altLang="ko-KR" sz="2400" dirty="0" smtClean="0"/>
          </a:p>
          <a:p>
            <a:endParaRPr lang="en-US" altLang="ko-KR" sz="2400" dirty="0" smtClean="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endParaRPr lang="en-US" altLang="ko-KR" sz="2400" dirty="0"/>
          </a:p>
          <a:p>
            <a:endParaRPr lang="en-US" altLang="ko-KR" sz="2400" dirty="0" smtClean="0"/>
          </a:p>
          <a:p>
            <a:endParaRPr lang="en-US" altLang="ko-KR" sz="2400" dirty="0"/>
          </a:p>
          <a:p>
            <a:endParaRPr lang="en-US" altLang="ko-KR" sz="2400" dirty="0"/>
          </a:p>
          <a:p>
            <a:endParaRPr lang="en-US" altLang="ko-KR" sz="2400" dirty="0" smtClean="0"/>
          </a:p>
          <a:p>
            <a:endParaRPr lang="en-US" altLang="ko-KR" sz="2400" dirty="0"/>
          </a:p>
          <a:p>
            <a:endParaRPr lang="en-US" altLang="ko-KR"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sz="2400" dirty="0"/>
          </a:p>
          <a:p>
            <a:endParaRPr lang="en-US" altLang="en-US" sz="2400" dirty="0" smtClean="0"/>
          </a:p>
          <a:p>
            <a:endParaRPr lang="en-US" altLang="en-US" dirty="0" smtClean="0"/>
          </a:p>
        </p:txBody>
      </p:sp>
      <p:sp>
        <p:nvSpPr>
          <p:cNvPr id="56324" name="Text Box 4"/>
          <p:cNvSpPr txBox="1">
            <a:spLocks noChangeArrowheads="1"/>
          </p:cNvSpPr>
          <p:nvPr/>
        </p:nvSpPr>
        <p:spPr bwMode="auto">
          <a:xfrm>
            <a:off x="8280400" y="6613525"/>
            <a:ext cx="255588" cy="246063"/>
          </a:xfrm>
          <a:prstGeom prst="rect">
            <a:avLst/>
          </a:prstGeom>
          <a:noFill/>
          <a:ln w="9525">
            <a:noFill/>
            <a:miter lim="800000"/>
            <a:headEnd/>
            <a:tailEnd/>
          </a:ln>
        </p:spPr>
        <p:txBody>
          <a:bodyPr wrap="none" lIns="91431" tIns="45716" rIns="91431" bIns="45716">
            <a:spAutoFit/>
          </a:bodyPr>
          <a:lstStyle/>
          <a:p>
            <a:r>
              <a:rPr lang="en-US" altLang="en-US" sz="1000">
                <a:latin typeface="Arial" charset="0"/>
              </a:rPr>
              <a:t>1</a:t>
            </a:r>
          </a:p>
        </p:txBody>
      </p:sp>
      <p:pic>
        <p:nvPicPr>
          <p:cNvPr id="8194" name="Picture 2"/>
          <p:cNvPicPr>
            <a:picLocks noChangeAspect="1" noChangeArrowheads="1"/>
          </p:cNvPicPr>
          <p:nvPr/>
        </p:nvPicPr>
        <p:blipFill>
          <a:blip r:embed="rId3" cstate="print"/>
          <a:srcRect/>
          <a:stretch>
            <a:fillRect/>
          </a:stretch>
        </p:blipFill>
        <p:spPr bwMode="auto">
          <a:xfrm>
            <a:off x="1691680" y="3501008"/>
            <a:ext cx="4981575" cy="838200"/>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1906</Words>
  <Application>Microsoft Office PowerPoint</Application>
  <PresentationFormat>화면 슬라이드 쇼(4:3)</PresentationFormat>
  <Paragraphs>955</Paragraphs>
  <Slides>32</Slides>
  <Notes>31</Notes>
  <HiddenSlides>0</HiddenSlides>
  <MMClips>0</MMClips>
  <ScaleCrop>false</ScaleCrop>
  <HeadingPairs>
    <vt:vector size="4" baseType="variant">
      <vt:variant>
        <vt:lpstr>테마</vt:lpstr>
      </vt:variant>
      <vt:variant>
        <vt:i4>1</vt:i4>
      </vt:variant>
      <vt:variant>
        <vt:lpstr>슬라이드 제목</vt:lpstr>
      </vt:variant>
      <vt:variant>
        <vt:i4>32</vt:i4>
      </vt:variant>
    </vt:vector>
  </HeadingPairs>
  <TitlesOfParts>
    <vt:vector size="33" baseType="lpstr">
      <vt:lpstr>Office 테마</vt:lpstr>
      <vt:lpstr>Deep Boltzmann Machines</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lpstr>슬라이드 16</vt:lpstr>
      <vt:lpstr>슬라이드 17</vt:lpstr>
      <vt:lpstr>슬라이드 18</vt:lpstr>
      <vt:lpstr>슬라이드 19</vt:lpstr>
      <vt:lpstr>슬라이드 20</vt:lpstr>
      <vt:lpstr>슬라이드 21</vt:lpstr>
      <vt:lpstr>슬라이드 22</vt:lpstr>
      <vt:lpstr>슬라이드 23</vt:lpstr>
      <vt:lpstr>슬라이드 24</vt:lpstr>
      <vt:lpstr>슬라이드 25</vt:lpstr>
      <vt:lpstr>슬라이드 26</vt:lpstr>
      <vt:lpstr>슬라이드 27</vt:lpstr>
      <vt:lpstr>슬라이드 28</vt:lpstr>
      <vt:lpstr>슬라이드 29</vt:lpstr>
      <vt:lpstr>슬라이드 30</vt:lpstr>
      <vt:lpstr>슬라이드 31</vt:lpstr>
      <vt:lpstr>슬라이드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Locality preserving projections.</dc:title>
  <dc:creator>Owner</dc:creator>
  <cp:lastModifiedBy>Owner</cp:lastModifiedBy>
  <cp:revision>9</cp:revision>
  <dcterms:created xsi:type="dcterms:W3CDTF">2011-09-28T01:24:06Z</dcterms:created>
  <dcterms:modified xsi:type="dcterms:W3CDTF">2011-10-24T08:26:49Z</dcterms:modified>
</cp:coreProperties>
</file>