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25"/>
  </p:notesMasterIdLst>
  <p:handoutMasterIdLst>
    <p:handoutMasterId r:id="rId26"/>
  </p:handoutMasterIdLst>
  <p:sldIdLst>
    <p:sldId id="450" r:id="rId2"/>
    <p:sldId id="501" r:id="rId3"/>
    <p:sldId id="502" r:id="rId4"/>
    <p:sldId id="541" r:id="rId5"/>
    <p:sldId id="538" r:id="rId6"/>
    <p:sldId id="531" r:id="rId7"/>
    <p:sldId id="530" r:id="rId8"/>
    <p:sldId id="533" r:id="rId9"/>
    <p:sldId id="543" r:id="rId10"/>
    <p:sldId id="534" r:id="rId11"/>
    <p:sldId id="547" r:id="rId12"/>
    <p:sldId id="548" r:id="rId13"/>
    <p:sldId id="549" r:id="rId14"/>
    <p:sldId id="550" r:id="rId15"/>
    <p:sldId id="551" r:id="rId16"/>
    <p:sldId id="552" r:id="rId17"/>
    <p:sldId id="553" r:id="rId18"/>
    <p:sldId id="536" r:id="rId19"/>
    <p:sldId id="540" r:id="rId20"/>
    <p:sldId id="537" r:id="rId21"/>
    <p:sldId id="554" r:id="rId22"/>
    <p:sldId id="555" r:id="rId23"/>
    <p:sldId id="542" r:id="rId24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굴림체" pitchFamily="49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굴림체" pitchFamily="49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굴림체" pitchFamily="49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굴림체" pitchFamily="49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굴림체" pitchFamily="49" charset="-127"/>
        <a:cs typeface="+mn-cs"/>
      </a:defRPr>
    </a:lvl5pPr>
    <a:lvl6pPr marL="2286000" algn="l" defTabSz="914400" rtl="0" eaLnBrk="1" latinLnBrk="1" hangingPunct="1">
      <a:defRPr kumimoji="1" sz="1000" kern="1200">
        <a:solidFill>
          <a:schemeClr val="tx1"/>
        </a:solidFill>
        <a:latin typeface="Arial" charset="0"/>
        <a:ea typeface="굴림체" pitchFamily="49" charset="-127"/>
        <a:cs typeface="+mn-cs"/>
      </a:defRPr>
    </a:lvl6pPr>
    <a:lvl7pPr marL="2743200" algn="l" defTabSz="914400" rtl="0" eaLnBrk="1" latinLnBrk="1" hangingPunct="1">
      <a:defRPr kumimoji="1" sz="1000" kern="1200">
        <a:solidFill>
          <a:schemeClr val="tx1"/>
        </a:solidFill>
        <a:latin typeface="Arial" charset="0"/>
        <a:ea typeface="굴림체" pitchFamily="49" charset="-127"/>
        <a:cs typeface="+mn-cs"/>
      </a:defRPr>
    </a:lvl7pPr>
    <a:lvl8pPr marL="3200400" algn="l" defTabSz="914400" rtl="0" eaLnBrk="1" latinLnBrk="1" hangingPunct="1">
      <a:defRPr kumimoji="1" sz="1000" kern="1200">
        <a:solidFill>
          <a:schemeClr val="tx1"/>
        </a:solidFill>
        <a:latin typeface="Arial" charset="0"/>
        <a:ea typeface="굴림체" pitchFamily="49" charset="-127"/>
        <a:cs typeface="+mn-cs"/>
      </a:defRPr>
    </a:lvl8pPr>
    <a:lvl9pPr marL="3657600" algn="l" defTabSz="914400" rtl="0" eaLnBrk="1" latinLnBrk="1" hangingPunct="1">
      <a:defRPr kumimoji="1" sz="1000" kern="1200">
        <a:solidFill>
          <a:schemeClr val="tx1"/>
        </a:solidFill>
        <a:latin typeface="Arial" charset="0"/>
        <a:ea typeface="굴림체" pitchFamily="49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93" autoAdjust="0"/>
    <p:restoredTop sz="75926" autoAdjust="0"/>
  </p:normalViewPr>
  <p:slideViewPr>
    <p:cSldViewPr>
      <p:cViewPr varScale="1">
        <p:scale>
          <a:sx n="88" d="100"/>
          <a:sy n="88" d="100"/>
        </p:scale>
        <p:origin x="-7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C617E82-110F-4796-9874-D345364A716C}" type="datetimeFigureOut">
              <a:rPr lang="ko-KR" altLang="en-US"/>
              <a:pPr>
                <a:defRPr/>
              </a:pPr>
              <a:t>2011-09-15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E19A9B-3947-4D30-ADC2-7A9EEF50D2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308C46-6095-44CA-86AA-DC273B38546D}" type="datetimeFigureOut">
              <a:rPr lang="ko-KR" altLang="en-US"/>
              <a:pPr>
                <a:defRPr/>
              </a:pPr>
              <a:t>2011-09-15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D34582-AB6B-4B19-A922-9B11840D1A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시스템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모듈인 </a:t>
            </a:r>
            <a:r>
              <a:rPr lang="en-US" altLang="ko-KR" dirty="0" smtClean="0"/>
              <a:t>timer 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tick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마다 </a:t>
            </a:r>
            <a:r>
              <a:rPr lang="en-US" altLang="ko-KR" baseline="0" dirty="0" smtClean="0"/>
              <a:t>timer interrupt </a:t>
            </a:r>
            <a:r>
              <a:rPr lang="ko-KR" altLang="en-US" baseline="0" dirty="0" smtClean="0"/>
              <a:t>를 발생시키는데</a:t>
            </a:r>
            <a:endParaRPr lang="en-US" altLang="ko-KR" baseline="0" dirty="0" smtClean="0"/>
          </a:p>
          <a:p>
            <a:r>
              <a:rPr lang="en-US" altLang="ko-KR" baseline="0" dirty="0" err="1" smtClean="0"/>
              <a:t>Scheduler_tick</a:t>
            </a:r>
            <a:r>
              <a:rPr lang="en-US" altLang="ko-KR" baseline="0" dirty="0" smtClean="0"/>
              <a:t>() </a:t>
            </a:r>
            <a:r>
              <a:rPr lang="ko-KR" altLang="en-US" baseline="0" dirty="0" smtClean="0"/>
              <a:t>이라는 핸들러 함수가 호출되며 해당 코어의 </a:t>
            </a:r>
            <a:r>
              <a:rPr lang="en-US" altLang="ko-KR" baseline="0" dirty="0" smtClean="0"/>
              <a:t>time </a:t>
            </a:r>
            <a:r>
              <a:rPr lang="ko-KR" altLang="en-US" baseline="0" dirty="0" smtClean="0"/>
              <a:t>관련 변수들을 </a:t>
            </a:r>
            <a:r>
              <a:rPr lang="ko-KR" altLang="en-US" baseline="0" dirty="0" err="1" smtClean="0"/>
              <a:t>업뎃한다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Back-end </a:t>
            </a:r>
            <a:r>
              <a:rPr lang="ko-KR" altLang="en-US" baseline="0" dirty="0" smtClean="0"/>
              <a:t>과정에서 </a:t>
            </a:r>
            <a:r>
              <a:rPr lang="en-US" altLang="ko-KR" baseline="0" dirty="0" err="1" smtClean="0"/>
              <a:t>next_balance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라는 변수를 보고 </a:t>
            </a:r>
            <a:r>
              <a:rPr lang="en-US" altLang="ko-KR" baseline="0" dirty="0" smtClean="0"/>
              <a:t>load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balance </a:t>
            </a:r>
            <a:r>
              <a:rPr lang="ko-KR" altLang="en-US" baseline="0" dirty="0" smtClean="0"/>
              <a:t>를 </a:t>
            </a:r>
            <a:r>
              <a:rPr lang="ko-KR" altLang="en-US" baseline="0" dirty="0" err="1" smtClean="0"/>
              <a:t>조절해야하는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상황인지 판단하는데</a:t>
            </a:r>
            <a:r>
              <a:rPr lang="en-US" altLang="ko-KR" baseline="0" dirty="0" smtClean="0"/>
              <a:t>,</a:t>
            </a:r>
          </a:p>
          <a:p>
            <a:r>
              <a:rPr lang="en-US" altLang="ko-KR" baseline="0" dirty="0" err="1" smtClean="0"/>
              <a:t>Next_balance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라는 변수는 코어마다 존재하며</a:t>
            </a:r>
            <a:r>
              <a:rPr lang="en-US" altLang="ko-KR" baseline="0" dirty="0" smtClean="0"/>
              <a:t> load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balancing </a:t>
            </a:r>
            <a:r>
              <a:rPr lang="ko-KR" altLang="en-US" baseline="0" dirty="0" smtClean="0"/>
              <a:t>이 예정된 시각을 알려주고 현재 </a:t>
            </a:r>
            <a:r>
              <a:rPr lang="en-US" altLang="ko-KR" baseline="0" dirty="0" smtClean="0"/>
              <a:t>tick </a:t>
            </a:r>
            <a:r>
              <a:rPr lang="ko-KR" altLang="en-US" baseline="0" dirty="0" smtClean="0"/>
              <a:t>이 이 시각과 같거나 크다면</a:t>
            </a:r>
            <a:endParaRPr lang="en-US" altLang="ko-KR" baseline="0" dirty="0" smtClean="0"/>
          </a:p>
          <a:p>
            <a:r>
              <a:rPr lang="en-US" altLang="ko-KR" baseline="0" dirty="0" smtClean="0"/>
              <a:t>Load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balancing </a:t>
            </a:r>
            <a:r>
              <a:rPr lang="ko-KR" altLang="en-US" baseline="0" dirty="0" smtClean="0"/>
              <a:t>을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한다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여기에 </a:t>
            </a:r>
            <a:r>
              <a:rPr lang="en-US" altLang="ko-KR" baseline="0" dirty="0" smtClean="0"/>
              <a:t>bottom-half handler </a:t>
            </a:r>
            <a:r>
              <a:rPr lang="ko-KR" altLang="en-US" baseline="0" dirty="0" smtClean="0"/>
              <a:t>가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개입하는데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그 이유는 </a:t>
            </a:r>
            <a:r>
              <a:rPr lang="en-US" altLang="ko-KR" baseline="0" dirty="0" smtClean="0"/>
              <a:t>passive load balancing </a:t>
            </a:r>
            <a:r>
              <a:rPr lang="ko-KR" altLang="en-US" baseline="0" dirty="0" smtClean="0"/>
              <a:t>을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해야하는</a:t>
            </a:r>
            <a:r>
              <a:rPr lang="ko-KR" altLang="en-US" baseline="0" dirty="0" smtClean="0"/>
              <a:t> 현재 코어가 </a:t>
            </a:r>
            <a:r>
              <a:rPr lang="en-US" altLang="ko-KR" baseline="0" dirty="0" smtClean="0"/>
              <a:t>idlest run-queue </a:t>
            </a:r>
            <a:r>
              <a:rPr lang="ko-KR" altLang="en-US" baseline="0" dirty="0" smtClean="0"/>
              <a:t>를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갖는 코어가 아닐 수도 있기 때문이다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Idlest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run-queue </a:t>
            </a:r>
            <a:r>
              <a:rPr lang="ko-KR" altLang="en-US" baseline="0" dirty="0" smtClean="0"/>
              <a:t>를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갖는 코어를 찾고 그 코어에서 </a:t>
            </a:r>
            <a:r>
              <a:rPr lang="en-US" altLang="ko-KR" baseline="0" dirty="0" smtClean="0"/>
              <a:t>load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balancing </a:t>
            </a:r>
            <a:r>
              <a:rPr lang="ko-KR" altLang="en-US" baseline="0" dirty="0" smtClean="0"/>
              <a:t>을 대신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수행해줄 </a:t>
            </a:r>
            <a:r>
              <a:rPr lang="en-US" altLang="ko-KR" baseline="0" dirty="0" smtClean="0"/>
              <a:t>task</a:t>
            </a:r>
            <a:r>
              <a:rPr lang="ko-KR" altLang="en-US" baseline="0" dirty="0" smtClean="0"/>
              <a:t>를 </a:t>
            </a:r>
            <a:r>
              <a:rPr lang="en-US" altLang="ko-KR" baseline="0" dirty="0" smtClean="0"/>
              <a:t>wakeup</a:t>
            </a:r>
            <a:r>
              <a:rPr lang="ko-KR" altLang="en-US" baseline="0" dirty="0" smtClean="0"/>
              <a:t> 시키고</a:t>
            </a:r>
            <a:endParaRPr lang="en-US" altLang="ko-KR" baseline="0" dirty="0" smtClean="0"/>
          </a:p>
          <a:p>
            <a:r>
              <a:rPr lang="ko-KR" altLang="en-US" baseline="0" dirty="0" smtClean="0"/>
              <a:t>현재 코어는 </a:t>
            </a:r>
            <a:r>
              <a:rPr lang="en-US" altLang="ko-KR" baseline="0" dirty="0" smtClean="0"/>
              <a:t>idlest </a:t>
            </a:r>
            <a:r>
              <a:rPr lang="ko-KR" altLang="en-US" baseline="0" dirty="0" smtClean="0"/>
              <a:t>가 아니기때문에 </a:t>
            </a:r>
            <a:r>
              <a:rPr lang="en-US" altLang="ko-KR" baseline="0" dirty="0" smtClean="0"/>
              <a:t>load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balancing </a:t>
            </a:r>
            <a:r>
              <a:rPr lang="ko-KR" altLang="en-US" baseline="0" dirty="0" smtClean="0"/>
              <a:t>과는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상관없이 자신의 수행을 그대로 이어간다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대행 </a:t>
            </a:r>
            <a:r>
              <a:rPr lang="en-US" altLang="ko-KR" baseline="0" dirty="0" smtClean="0"/>
              <a:t>task </a:t>
            </a:r>
            <a:r>
              <a:rPr lang="ko-KR" altLang="en-US" baseline="0" dirty="0" smtClean="0"/>
              <a:t>에서 수행하는 것이  </a:t>
            </a:r>
            <a:r>
              <a:rPr lang="en-US" altLang="ko-KR" baseline="0" dirty="0" smtClean="0"/>
              <a:t>bottom-half handler </a:t>
            </a:r>
            <a:r>
              <a:rPr lang="ko-KR" altLang="en-US" baseline="0" dirty="0" smtClean="0"/>
              <a:t>이다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잘 </a:t>
            </a:r>
            <a:r>
              <a:rPr lang="ko-KR" altLang="en-US" baseline="0" dirty="0" err="1" smtClean="0"/>
              <a:t>이해되지않을</a:t>
            </a:r>
            <a:r>
              <a:rPr lang="ko-KR" altLang="en-US" baseline="0" dirty="0" smtClean="0"/>
              <a:t> 것이므로 다음 슬라이드로</a:t>
            </a:r>
            <a:r>
              <a:rPr lang="en-US" altLang="ko-KR" baseline="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Bottom-half handler 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사용하려면 </a:t>
            </a:r>
            <a:r>
              <a:rPr lang="en-US" altLang="ko-KR" dirty="0" err="1" smtClean="0"/>
              <a:t>softirq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관련 작업을 </a:t>
            </a:r>
            <a:r>
              <a:rPr lang="ko-KR" altLang="en-US" dirty="0" err="1" smtClean="0"/>
              <a:t>등록해야한다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“SCHED_SOFTIRQ” </a:t>
            </a:r>
            <a:r>
              <a:rPr lang="ko-KR" altLang="en-US" dirty="0" smtClean="0"/>
              <a:t>라는 </a:t>
            </a:r>
            <a:r>
              <a:rPr lang="en-US" altLang="ko-KR" dirty="0" err="1" smtClean="0"/>
              <a:t>softirq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softirq</a:t>
            </a:r>
            <a:r>
              <a:rPr lang="ko-KR" altLang="en-US" dirty="0" smtClean="0"/>
              <a:t> </a:t>
            </a:r>
            <a:r>
              <a:rPr lang="en-US" altLang="ko-KR" dirty="0" smtClean="0"/>
              <a:t>table </a:t>
            </a:r>
            <a:r>
              <a:rPr lang="ko-KR" altLang="en-US" dirty="0" smtClean="0"/>
              <a:t>에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저장한다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 </a:t>
            </a:r>
            <a:r>
              <a:rPr lang="en-US" altLang="ko-KR" baseline="0" dirty="0" err="1" smtClean="0"/>
              <a:t>softirq</a:t>
            </a:r>
            <a:r>
              <a:rPr lang="ko-KR" altLang="en-US" baseline="0" dirty="0" smtClean="0"/>
              <a:t> 는</a:t>
            </a:r>
            <a:r>
              <a:rPr lang="en-US" altLang="ko-KR" dirty="0" smtClean="0"/>
              <a:t> “</a:t>
            </a:r>
            <a:r>
              <a:rPr lang="en-US" altLang="ko-KR" dirty="0" err="1" smtClean="0"/>
              <a:t>run_rebalance_domains</a:t>
            </a:r>
            <a:r>
              <a:rPr lang="en-US" altLang="ko-KR" dirty="0" smtClean="0"/>
              <a:t>()” </a:t>
            </a:r>
            <a:r>
              <a:rPr lang="ko-KR" altLang="en-US" dirty="0" smtClean="0"/>
              <a:t>라는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핸들러</a:t>
            </a:r>
            <a:r>
              <a:rPr lang="ko-KR" altLang="en-US" dirty="0" smtClean="0"/>
              <a:t> 함수가 등록되어있으며 이 함수가 하는 일은 </a:t>
            </a:r>
            <a:r>
              <a:rPr lang="en-US" altLang="ko-KR" dirty="0" smtClean="0"/>
              <a:t>load balancing 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  <a:p>
            <a:r>
              <a:rPr lang="en-US" altLang="ko-KR" dirty="0" err="1" smtClean="0"/>
              <a:t>Softirq</a:t>
            </a:r>
            <a:r>
              <a:rPr lang="ko-KR" altLang="en-US" dirty="0" smtClean="0"/>
              <a:t> </a:t>
            </a:r>
            <a:r>
              <a:rPr lang="en-US" altLang="ko-KR" dirty="0" smtClean="0"/>
              <a:t>table </a:t>
            </a:r>
            <a:r>
              <a:rPr lang="ko-KR" altLang="en-US" dirty="0" smtClean="0"/>
              <a:t>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커널이 관리한다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Idlest</a:t>
            </a:r>
            <a:r>
              <a:rPr lang="ko-KR" altLang="en-US" dirty="0" smtClean="0"/>
              <a:t> </a:t>
            </a:r>
            <a:r>
              <a:rPr lang="en-US" altLang="ko-KR" dirty="0" smtClean="0"/>
              <a:t>run-queue 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찾고 그 곳에 </a:t>
            </a:r>
            <a:r>
              <a:rPr lang="en-US" altLang="ko-KR" dirty="0" smtClean="0"/>
              <a:t>kernel</a:t>
            </a:r>
            <a:r>
              <a:rPr lang="ko-KR" altLang="en-US" dirty="0" smtClean="0"/>
              <a:t> </a:t>
            </a:r>
            <a:r>
              <a:rPr lang="en-US" altLang="ko-KR" dirty="0" smtClean="0"/>
              <a:t>daemon thread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ksoftirqd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wakeup</a:t>
            </a:r>
            <a:r>
              <a:rPr lang="ko-KR" altLang="en-US" dirty="0" smtClean="0"/>
              <a:t> 시킨다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슬라이드에서는 </a:t>
            </a:r>
            <a:r>
              <a:rPr lang="en-US" altLang="ko-KR" dirty="0" smtClean="0"/>
              <a:t>idlest run-queue </a:t>
            </a:r>
            <a:r>
              <a:rPr lang="ko-KR" altLang="en-US" dirty="0" smtClean="0"/>
              <a:t>가 현재 코어가 아닐 수도 있는 경우를 표현하지않는다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감안해서 생각하길 바라며 전혀 다른 점이 없다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Ksoftirqd</a:t>
            </a:r>
            <a:r>
              <a:rPr lang="en-US" altLang="ko-KR" dirty="0" smtClean="0"/>
              <a:t> </a:t>
            </a:r>
            <a:r>
              <a:rPr lang="ko-KR" altLang="en-US" dirty="0" smtClean="0"/>
              <a:t>라는 태스크에서 수행되는 함수는 간단한 </a:t>
            </a:r>
            <a:r>
              <a:rPr lang="en-US" altLang="ko-KR" dirty="0" smtClean="0"/>
              <a:t>for</a:t>
            </a:r>
            <a:r>
              <a:rPr lang="ko-KR" altLang="en-US" dirty="0" smtClean="0"/>
              <a:t>문 </a:t>
            </a:r>
            <a:r>
              <a:rPr lang="ko-KR" altLang="en-US" dirty="0" err="1" smtClean="0"/>
              <a:t>형식으로된</a:t>
            </a:r>
            <a:r>
              <a:rPr lang="ko-KR" altLang="en-US" dirty="0" smtClean="0"/>
              <a:t> </a:t>
            </a:r>
            <a:r>
              <a:rPr lang="en-US" altLang="ko-KR" dirty="0" smtClean="0"/>
              <a:t>“</a:t>
            </a:r>
            <a:r>
              <a:rPr lang="en-US" altLang="ko-KR" dirty="0" err="1" smtClean="0"/>
              <a:t>do_ksoftirqd</a:t>
            </a:r>
            <a:r>
              <a:rPr lang="en-US" altLang="ko-KR" dirty="0" smtClean="0"/>
              <a:t>()” 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루프를 돌면서 </a:t>
            </a:r>
            <a:r>
              <a:rPr lang="en-US" altLang="ko-KR" dirty="0" err="1" smtClean="0"/>
              <a:t>softirq</a:t>
            </a:r>
            <a:r>
              <a:rPr lang="ko-KR" altLang="en-US" dirty="0" smtClean="0"/>
              <a:t> </a:t>
            </a:r>
            <a:r>
              <a:rPr lang="en-US" altLang="ko-KR" dirty="0" smtClean="0"/>
              <a:t>table </a:t>
            </a:r>
            <a:r>
              <a:rPr lang="ko-KR" altLang="en-US" dirty="0" smtClean="0"/>
              <a:t>에서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softirq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하나씩 꺼내 관련 </a:t>
            </a:r>
            <a:r>
              <a:rPr lang="en-US" altLang="ko-KR" dirty="0" smtClean="0"/>
              <a:t>handler</a:t>
            </a:r>
            <a:r>
              <a:rPr lang="ko-KR" altLang="en-US" dirty="0" smtClean="0"/>
              <a:t> 함수를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호출하는 일을 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그렇다면 </a:t>
            </a:r>
            <a:r>
              <a:rPr lang="en-US" altLang="ko-KR" dirty="0" smtClean="0"/>
              <a:t>“SCHED_SOFTIRQ” </a:t>
            </a:r>
            <a:r>
              <a:rPr lang="ko-KR" altLang="en-US" dirty="0" smtClean="0"/>
              <a:t>로 등록된 </a:t>
            </a:r>
            <a:r>
              <a:rPr lang="en-US" altLang="ko-KR" dirty="0" smtClean="0"/>
              <a:t>“</a:t>
            </a:r>
            <a:r>
              <a:rPr lang="en-US" altLang="ko-KR" dirty="0" err="1" smtClean="0"/>
              <a:t>run_rebalance_domains</a:t>
            </a:r>
            <a:r>
              <a:rPr lang="en-US" altLang="ko-KR" dirty="0" smtClean="0"/>
              <a:t>()” </a:t>
            </a:r>
            <a:r>
              <a:rPr lang="ko-KR" altLang="en-US" dirty="0" smtClean="0"/>
              <a:t>라는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함수가 호출될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이 함수가 하는 일은 </a:t>
            </a:r>
            <a:r>
              <a:rPr lang="en-US" altLang="ko-KR" dirty="0" smtClean="0"/>
              <a:t>busiest</a:t>
            </a:r>
            <a:r>
              <a:rPr lang="ko-KR" altLang="en-US" dirty="0" smtClean="0"/>
              <a:t> </a:t>
            </a:r>
            <a:r>
              <a:rPr lang="en-US" altLang="ko-KR" dirty="0" smtClean="0"/>
              <a:t>run-queue 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찾아 태스크 하나를 </a:t>
            </a:r>
            <a:r>
              <a:rPr lang="en-US" altLang="ko-KR" dirty="0" err="1" smtClean="0"/>
              <a:t>ksoftirqd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태스크가 수행 중인 코어의 </a:t>
            </a:r>
            <a:r>
              <a:rPr lang="en-US" altLang="ko-KR" baseline="0" dirty="0" smtClean="0"/>
              <a:t>run-queue </a:t>
            </a:r>
            <a:r>
              <a:rPr lang="ko-KR" altLang="en-US" baseline="0" dirty="0" smtClean="0"/>
              <a:t>로 옮겨온다</a:t>
            </a:r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매우 당연한 소리를 왜 따로 하냐고 교수님께 한 소리 들은 슬라이드입니다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빈번히 일어나는 경우는 아니지만 이런 두 가지 경우에서도 </a:t>
            </a:r>
            <a:r>
              <a:rPr lang="en-US" altLang="ko-KR" dirty="0" smtClean="0"/>
              <a:t>load</a:t>
            </a:r>
            <a:r>
              <a:rPr lang="ko-KR" altLang="en-US" dirty="0" smtClean="0"/>
              <a:t> </a:t>
            </a:r>
            <a:r>
              <a:rPr lang="en-US" altLang="ko-KR" dirty="0" smtClean="0"/>
              <a:t>balancing </a:t>
            </a:r>
            <a:r>
              <a:rPr lang="ko-KR" altLang="en-US" dirty="0" smtClean="0"/>
              <a:t>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일어난다는 것을 언급하고 싶습니다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두번째</a:t>
            </a:r>
            <a:r>
              <a:rPr lang="ko-KR" altLang="en-US" dirty="0" smtClean="0"/>
              <a:t> 경우는 정확히는 </a:t>
            </a:r>
            <a:r>
              <a:rPr lang="en-US" altLang="ko-KR" dirty="0" smtClean="0"/>
              <a:t>task</a:t>
            </a:r>
            <a:r>
              <a:rPr lang="ko-KR" altLang="en-US" dirty="0" smtClean="0"/>
              <a:t> </a:t>
            </a:r>
            <a:r>
              <a:rPr lang="en-US" altLang="ko-KR" dirty="0" smtClean="0"/>
              <a:t>migration </a:t>
            </a:r>
            <a:r>
              <a:rPr lang="ko-KR" altLang="en-US" dirty="0" smtClean="0"/>
              <a:t>기술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적용 사례 중 </a:t>
            </a:r>
            <a:r>
              <a:rPr lang="ko-KR" altLang="en-US" baseline="0" dirty="0" err="1" smtClean="0"/>
              <a:t>하나일뿐입니다</a:t>
            </a:r>
            <a:r>
              <a:rPr lang="en-US" altLang="ko-KR" baseline="0" smtClean="0"/>
              <a:t>.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빈번히 일어나는 경우는 아니지만 이런 두 가지 경우에서도 </a:t>
            </a:r>
            <a:r>
              <a:rPr lang="en-US" altLang="ko-KR" dirty="0" smtClean="0"/>
              <a:t>load</a:t>
            </a:r>
            <a:r>
              <a:rPr lang="ko-KR" altLang="en-US" dirty="0" smtClean="0"/>
              <a:t> </a:t>
            </a:r>
            <a:r>
              <a:rPr lang="en-US" altLang="ko-KR" dirty="0" smtClean="0"/>
              <a:t>balancing </a:t>
            </a:r>
            <a:r>
              <a:rPr lang="ko-KR" altLang="en-US" dirty="0" smtClean="0"/>
              <a:t>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일어난다는 것을 언급하고 싶습니다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두번째</a:t>
            </a:r>
            <a:r>
              <a:rPr lang="ko-KR" altLang="en-US" dirty="0" smtClean="0"/>
              <a:t> 경우는 정확히는 </a:t>
            </a:r>
            <a:r>
              <a:rPr lang="en-US" altLang="ko-KR" dirty="0" smtClean="0"/>
              <a:t>task</a:t>
            </a:r>
            <a:r>
              <a:rPr lang="ko-KR" altLang="en-US" dirty="0" smtClean="0"/>
              <a:t> </a:t>
            </a:r>
            <a:r>
              <a:rPr lang="en-US" altLang="ko-KR" dirty="0" smtClean="0"/>
              <a:t>migration </a:t>
            </a:r>
            <a:r>
              <a:rPr lang="ko-KR" altLang="en-US" dirty="0" smtClean="0"/>
              <a:t>기술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적용 사례 중 </a:t>
            </a:r>
            <a:r>
              <a:rPr lang="ko-KR" altLang="en-US" baseline="0" dirty="0" err="1" smtClean="0"/>
              <a:t>하나일뿐입니다</a:t>
            </a:r>
            <a:r>
              <a:rPr lang="en-US" altLang="ko-KR" baseline="0" smtClean="0"/>
              <a:t>.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첫 번째 그림은 초기상태</a:t>
            </a:r>
            <a:endParaRPr lang="en-US" altLang="ko-KR" dirty="0" smtClean="0"/>
          </a:p>
          <a:p>
            <a:r>
              <a:rPr lang="ko-KR" altLang="en-US" dirty="0" smtClean="0"/>
              <a:t>두 번째 그림은 특정 시간까지 전개된 상태</a:t>
            </a:r>
            <a:endParaRPr lang="en-US" altLang="ko-KR" dirty="0" smtClean="0"/>
          </a:p>
          <a:p>
            <a:r>
              <a:rPr lang="en-US" altLang="ko-KR" dirty="0" smtClean="0"/>
              <a:t>	- </a:t>
            </a:r>
            <a:r>
              <a:rPr lang="ko-KR" altLang="en-US" dirty="0" err="1" smtClean="0"/>
              <a:t>런큐가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비었다</a:t>
            </a:r>
            <a:endParaRPr lang="en-US" altLang="ko-KR" dirty="0" smtClean="0"/>
          </a:p>
          <a:p>
            <a:r>
              <a:rPr lang="ko-KR" altLang="en-US" dirty="0" smtClean="0"/>
              <a:t>세 번째 그림은 문제 상황</a:t>
            </a:r>
            <a:endParaRPr lang="en-US" altLang="ko-KR" dirty="0" smtClean="0"/>
          </a:p>
          <a:p>
            <a:r>
              <a:rPr lang="en-US" altLang="ko-KR" dirty="0" smtClean="0"/>
              <a:t>	- </a:t>
            </a:r>
            <a:r>
              <a:rPr lang="ko-KR" altLang="en-US" dirty="0" smtClean="0"/>
              <a:t>현재수행중인 태스크마저 종료되려고 하는 시점이라 코어의 </a:t>
            </a:r>
            <a:r>
              <a:rPr lang="en-US" altLang="ko-KR" dirty="0" smtClean="0"/>
              <a:t>state 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idle </a:t>
            </a:r>
            <a:r>
              <a:rPr lang="ko-KR" altLang="en-US" dirty="0" smtClean="0"/>
              <a:t>이 될것이다</a:t>
            </a:r>
            <a:endParaRPr lang="en-US" altLang="ko-KR" dirty="0" smtClean="0"/>
          </a:p>
          <a:p>
            <a:r>
              <a:rPr lang="ko-KR" altLang="en-US" dirty="0" smtClean="0"/>
              <a:t>네 번째 그림은 해결 상황을 의미한다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	- </a:t>
            </a:r>
            <a:r>
              <a:rPr lang="ko-KR" altLang="en-US" dirty="0" smtClean="0"/>
              <a:t>다른 코어 중 </a:t>
            </a:r>
            <a:r>
              <a:rPr lang="en-US" altLang="ko-KR" dirty="0" smtClean="0"/>
              <a:t>busiest run-queue </a:t>
            </a:r>
            <a:r>
              <a:rPr lang="ko-KR" altLang="en-US" dirty="0" smtClean="0"/>
              <a:t>를 골라</a:t>
            </a:r>
            <a:r>
              <a:rPr lang="ko-KR" altLang="en-US" baseline="0" dirty="0" smtClean="0"/>
              <a:t> </a:t>
            </a:r>
            <a:r>
              <a:rPr lang="en-US" altLang="ko-KR" baseline="0" dirty="0" err="1" smtClean="0"/>
              <a:t>rb</a:t>
            </a:r>
            <a:r>
              <a:rPr lang="en-US" altLang="ko-KR" baseline="0" dirty="0" smtClean="0"/>
              <a:t>-tree </a:t>
            </a:r>
            <a:r>
              <a:rPr lang="ko-KR" altLang="en-US" baseline="0" dirty="0" smtClean="0"/>
              <a:t>내의 </a:t>
            </a:r>
            <a:r>
              <a:rPr lang="en-US" altLang="ko-KR" baseline="0" dirty="0" smtClean="0"/>
              <a:t>leftmost </a:t>
            </a:r>
            <a:r>
              <a:rPr lang="ko-KR" altLang="en-US" baseline="0" dirty="0" smtClean="0"/>
              <a:t>태스크를 하나 가져온다</a:t>
            </a:r>
            <a:endParaRPr lang="en-US" altLang="ko-KR" baseline="0" dirty="0" smtClean="0"/>
          </a:p>
          <a:p>
            <a:r>
              <a:rPr lang="ko-KR" altLang="en-US" baseline="0" dirty="0" smtClean="0"/>
              <a:t>결국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엑티브</a:t>
            </a:r>
            <a:r>
              <a:rPr lang="ko-KR" altLang="en-US" baseline="0" dirty="0" smtClean="0"/>
              <a:t> 로드 </a:t>
            </a:r>
            <a:r>
              <a:rPr lang="ko-KR" altLang="en-US" baseline="0" dirty="0" err="1" smtClean="0"/>
              <a:t>밸런싱은</a:t>
            </a:r>
            <a:r>
              <a:rPr lang="ko-KR" altLang="en-US" baseline="0" dirty="0" smtClean="0"/>
              <a:t> 코어가 </a:t>
            </a:r>
            <a:r>
              <a:rPr lang="en-US" altLang="ko-KR" baseline="0" dirty="0" smtClean="0"/>
              <a:t>idle </a:t>
            </a:r>
            <a:r>
              <a:rPr lang="ko-KR" altLang="en-US" baseline="0" dirty="0" smtClean="0"/>
              <a:t>해지려는 조건 하에서만 능동적으로 발동된다</a:t>
            </a:r>
            <a:r>
              <a:rPr lang="en-US" altLang="ko-KR" baseline="0" dirty="0" smtClean="0"/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ym typeface="Wingdings" pitchFamily="2" charset="2"/>
              </a:rPr>
              <a:t>“” </a:t>
            </a:r>
            <a:r>
              <a:rPr lang="ko-KR" altLang="en-US" dirty="0" smtClean="0">
                <a:sym typeface="Wingdings" pitchFamily="2" charset="2"/>
              </a:rPr>
              <a:t>함수호출의 의미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/>
              <a:t>Active load balancing </a:t>
            </a:r>
            <a:r>
              <a:rPr lang="ko-KR" altLang="en-US" dirty="0" smtClean="0"/>
              <a:t>에서의 </a:t>
            </a:r>
            <a:r>
              <a:rPr lang="en-US" altLang="ko-KR" dirty="0" smtClean="0"/>
              <a:t>task</a:t>
            </a:r>
            <a:r>
              <a:rPr lang="ko-KR" altLang="en-US" dirty="0" smtClean="0"/>
              <a:t> </a:t>
            </a:r>
            <a:r>
              <a:rPr lang="en-US" altLang="ko-KR" dirty="0" smtClean="0"/>
              <a:t>migration </a:t>
            </a:r>
            <a:r>
              <a:rPr lang="ko-KR" altLang="en-US" dirty="0" smtClean="0"/>
              <a:t>과정은 </a:t>
            </a:r>
            <a:r>
              <a:rPr lang="en-US" altLang="ko-KR" dirty="0" err="1" smtClean="0"/>
              <a:t>do_exit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함수를 호출하기 위해 </a:t>
            </a:r>
            <a:r>
              <a:rPr lang="en-US" altLang="ko-KR" dirty="0" smtClean="0"/>
              <a:t>interrupt </a:t>
            </a:r>
            <a:r>
              <a:rPr lang="ko-KR" altLang="en-US" dirty="0" smtClean="0"/>
              <a:t>를 발생시킨 상황이라는 것을 먼저 이해하고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Busiest</a:t>
            </a:r>
            <a:r>
              <a:rPr lang="ko-KR" altLang="en-US" dirty="0" smtClean="0"/>
              <a:t> </a:t>
            </a:r>
            <a:r>
              <a:rPr lang="en-US" altLang="ko-KR" dirty="0" smtClean="0"/>
              <a:t>run-queue </a:t>
            </a:r>
            <a:r>
              <a:rPr lang="ko-KR" altLang="en-US" baseline="0" dirty="0" smtClean="0"/>
              <a:t>의 </a:t>
            </a:r>
            <a:r>
              <a:rPr lang="en-US" altLang="ko-KR" baseline="0" dirty="0" err="1" smtClean="0"/>
              <a:t>rb</a:t>
            </a:r>
            <a:r>
              <a:rPr lang="en-US" altLang="ko-KR" baseline="0" dirty="0" smtClean="0"/>
              <a:t>-tree </a:t>
            </a:r>
            <a:r>
              <a:rPr lang="ko-KR" altLang="en-US" baseline="0" dirty="0" smtClean="0"/>
              <a:t>에서 </a:t>
            </a:r>
            <a:r>
              <a:rPr lang="en-US" altLang="ko-KR" baseline="0" dirty="0" smtClean="0"/>
              <a:t>leftmost node </a:t>
            </a:r>
            <a:r>
              <a:rPr lang="ko-KR" altLang="en-US" baseline="0" dirty="0" smtClean="0"/>
              <a:t>를 </a:t>
            </a:r>
            <a:r>
              <a:rPr lang="en-US" altLang="ko-KR" baseline="0" dirty="0" smtClean="0"/>
              <a:t>“</a:t>
            </a:r>
            <a:r>
              <a:rPr lang="en-US" altLang="ko-KR" baseline="0" dirty="0" err="1" smtClean="0"/>
              <a:t>dequeue_task</a:t>
            </a:r>
            <a:r>
              <a:rPr lang="en-US" altLang="ko-KR" baseline="0" dirty="0" smtClean="0"/>
              <a:t>()” </a:t>
            </a:r>
            <a:r>
              <a:rPr lang="ko-KR" altLang="en-US" baseline="0" dirty="0" smtClean="0"/>
              <a:t>함수로 빼내고</a:t>
            </a:r>
            <a:endParaRPr lang="en-US" altLang="ko-KR" baseline="0" dirty="0" smtClean="0"/>
          </a:p>
          <a:p>
            <a:r>
              <a:rPr lang="en-US" altLang="ko-KR" dirty="0" smtClean="0"/>
              <a:t>current run-queue (going</a:t>
            </a:r>
            <a:r>
              <a:rPr lang="en-US" altLang="ko-KR" baseline="0" dirty="0" smtClean="0"/>
              <a:t> </a:t>
            </a:r>
            <a:r>
              <a:rPr lang="en-US" altLang="ko-KR" dirty="0" smtClean="0"/>
              <a:t>idle</a:t>
            </a:r>
            <a:r>
              <a:rPr lang="en-US" altLang="ko-KR" baseline="0" dirty="0" smtClean="0"/>
              <a:t> state) </a:t>
            </a:r>
            <a:r>
              <a:rPr lang="ko-KR" altLang="en-US" baseline="0" dirty="0" smtClean="0"/>
              <a:t>의</a:t>
            </a:r>
            <a:r>
              <a:rPr lang="en-US" altLang="ko-KR" baseline="0" dirty="0" smtClean="0"/>
              <a:t> </a:t>
            </a:r>
            <a:r>
              <a:rPr lang="en-US" altLang="ko-KR" dirty="0" err="1" smtClean="0"/>
              <a:t>rb</a:t>
            </a:r>
            <a:r>
              <a:rPr lang="en-US" altLang="ko-KR" dirty="0" smtClean="0"/>
              <a:t>-tree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로</a:t>
            </a:r>
            <a:r>
              <a:rPr lang="en-US" altLang="ko-KR" baseline="0" dirty="0" smtClean="0"/>
              <a:t> “</a:t>
            </a:r>
            <a:r>
              <a:rPr lang="en-US" altLang="ko-KR" baseline="0" dirty="0" err="1" smtClean="0"/>
              <a:t>enqueue_task</a:t>
            </a:r>
            <a:r>
              <a:rPr lang="en-US" altLang="ko-KR" baseline="0" dirty="0" smtClean="0"/>
              <a:t>()” </a:t>
            </a:r>
            <a:r>
              <a:rPr lang="ko-KR" altLang="en-US" baseline="0" dirty="0" smtClean="0"/>
              <a:t>함수를 써서 </a:t>
            </a:r>
            <a:r>
              <a:rPr lang="ko-KR" altLang="en-US" baseline="0" dirty="0" err="1" smtClean="0"/>
              <a:t>넣은뒤</a:t>
            </a:r>
            <a:endParaRPr lang="en-US" altLang="ko-KR" baseline="0" dirty="0" smtClean="0"/>
          </a:p>
          <a:p>
            <a:r>
              <a:rPr lang="en-US" altLang="ko-KR" dirty="0" smtClean="0"/>
              <a:t>Current</a:t>
            </a:r>
            <a:r>
              <a:rPr lang="en-US" altLang="ko-KR" baseline="0" dirty="0" smtClean="0"/>
              <a:t> run-queue </a:t>
            </a:r>
            <a:r>
              <a:rPr lang="ko-KR" altLang="en-US" baseline="0" dirty="0" smtClean="0"/>
              <a:t>의 </a:t>
            </a:r>
            <a:r>
              <a:rPr lang="en-US" altLang="ko-KR" dirty="0" smtClean="0"/>
              <a:t>“</a:t>
            </a:r>
            <a:r>
              <a:rPr lang="en-US" altLang="ko-KR" dirty="0" err="1" smtClean="0"/>
              <a:t>need_sched</a:t>
            </a:r>
            <a:r>
              <a:rPr lang="en-US" altLang="ko-KR" dirty="0" smtClean="0"/>
              <a:t>” flag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</a:t>
            </a:r>
            <a:r>
              <a:rPr lang="en-US" altLang="ko-KR" dirty="0" smtClean="0"/>
              <a:t>set</a:t>
            </a:r>
            <a:r>
              <a:rPr lang="ko-KR" altLang="en-US" dirty="0" smtClean="0"/>
              <a:t>하고 </a:t>
            </a:r>
            <a:r>
              <a:rPr lang="en-US" altLang="ko-KR" dirty="0" smtClean="0"/>
              <a:t>interrupt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핸들러를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마치면</a:t>
            </a:r>
            <a:endParaRPr lang="en-US" altLang="ko-KR" baseline="0" dirty="0" smtClean="0"/>
          </a:p>
          <a:p>
            <a:r>
              <a:rPr lang="en-US" altLang="ko-KR" baseline="0" dirty="0" smtClean="0"/>
              <a:t>Interrupt </a:t>
            </a:r>
            <a:r>
              <a:rPr lang="ko-KR" altLang="en-US" baseline="0" dirty="0" smtClean="0"/>
              <a:t>가 발생했던 본래 코드</a:t>
            </a:r>
            <a:r>
              <a:rPr lang="en-US" altLang="ko-KR" baseline="0" dirty="0" smtClean="0"/>
              <a:t>(</a:t>
            </a:r>
            <a:r>
              <a:rPr lang="en-US" altLang="ko-KR" baseline="0" dirty="0" err="1" smtClean="0"/>
              <a:t>do_exit</a:t>
            </a:r>
            <a:r>
              <a:rPr lang="en-US" altLang="ko-KR" baseline="0" dirty="0" smtClean="0"/>
              <a:t>())</a:t>
            </a:r>
            <a:r>
              <a:rPr lang="ko-KR" altLang="en-US" baseline="0" dirty="0" smtClean="0"/>
              <a:t>로 리턴되는 과정에서 </a:t>
            </a:r>
            <a:r>
              <a:rPr lang="en-US" altLang="ko-KR" baseline="0" dirty="0" smtClean="0"/>
              <a:t>“</a:t>
            </a:r>
            <a:r>
              <a:rPr lang="en-US" altLang="ko-KR" baseline="0" dirty="0" err="1" smtClean="0"/>
              <a:t>need_sched</a:t>
            </a:r>
            <a:r>
              <a:rPr lang="en-US" altLang="ko-KR" baseline="0" dirty="0" smtClean="0"/>
              <a:t>” flag </a:t>
            </a:r>
            <a:r>
              <a:rPr lang="ko-KR" altLang="en-US" baseline="0" dirty="0" smtClean="0"/>
              <a:t>가 </a:t>
            </a:r>
            <a:r>
              <a:rPr lang="en-US" altLang="ko-KR" baseline="0" dirty="0" smtClean="0"/>
              <a:t>set </a:t>
            </a:r>
            <a:r>
              <a:rPr lang="ko-KR" altLang="en-US" baseline="0" dirty="0" smtClean="0"/>
              <a:t>되어있으므로 </a:t>
            </a:r>
            <a:r>
              <a:rPr lang="en-US" altLang="ko-KR" baseline="0" dirty="0" smtClean="0"/>
              <a:t>“schedule()” </a:t>
            </a:r>
            <a:r>
              <a:rPr lang="ko-KR" altLang="en-US" baseline="0" dirty="0" smtClean="0"/>
              <a:t>함수를 호출하게 된다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이번에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호출된 </a:t>
            </a:r>
            <a:r>
              <a:rPr lang="en-US" altLang="ko-KR" baseline="0" dirty="0" smtClean="0"/>
              <a:t>schedule() </a:t>
            </a:r>
            <a:r>
              <a:rPr lang="ko-KR" altLang="en-US" baseline="0" dirty="0" smtClean="0"/>
              <a:t>함수는 </a:t>
            </a:r>
            <a:r>
              <a:rPr lang="ko-KR" altLang="en-US" baseline="0" dirty="0" err="1" smtClean="0"/>
              <a:t>런큐에</a:t>
            </a:r>
            <a:r>
              <a:rPr lang="ko-KR" altLang="en-US" baseline="0" dirty="0" smtClean="0"/>
              <a:t> 태스크가 있으므로 </a:t>
            </a:r>
            <a:r>
              <a:rPr lang="en-US" altLang="ko-KR" baseline="0" dirty="0" smtClean="0"/>
              <a:t>back-end </a:t>
            </a:r>
            <a:r>
              <a:rPr lang="ko-KR" altLang="en-US" baseline="0" dirty="0" smtClean="0"/>
              <a:t>과정까지 가지 않고 새 태스크를 바로 수행시켜 코어가 </a:t>
            </a:r>
            <a:r>
              <a:rPr lang="en-US" altLang="ko-KR" baseline="0" dirty="0" smtClean="0"/>
              <a:t>idle </a:t>
            </a:r>
            <a:r>
              <a:rPr lang="ko-KR" altLang="en-US" baseline="0" dirty="0" smtClean="0"/>
              <a:t>해지는 것을 막는다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첫째 그림은 초기상태</a:t>
            </a:r>
            <a:endParaRPr lang="en-US" altLang="ko-KR" dirty="0" smtClean="0"/>
          </a:p>
          <a:p>
            <a:r>
              <a:rPr lang="ko-KR" altLang="en-US" dirty="0" smtClean="0"/>
              <a:t>둘째 그림은 어느 정도 시간이 지난 뒤의 상황</a:t>
            </a:r>
            <a:endParaRPr lang="en-US" altLang="ko-KR" dirty="0" smtClean="0"/>
          </a:p>
          <a:p>
            <a:r>
              <a:rPr lang="en-US" altLang="ko-KR" dirty="0" smtClean="0"/>
              <a:t>	- </a:t>
            </a:r>
            <a:r>
              <a:rPr lang="ko-KR" altLang="en-US" dirty="0" smtClean="0"/>
              <a:t>코어</a:t>
            </a:r>
            <a:r>
              <a:rPr lang="en-US" altLang="ko-KR" dirty="0" smtClean="0"/>
              <a:t>1</a:t>
            </a:r>
            <a:r>
              <a:rPr lang="ko-KR" altLang="en-US" dirty="0" smtClean="0"/>
              <a:t>의 태스크들이 종료되지않고 오래 수행중인 것을 알 수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	- </a:t>
            </a:r>
            <a:r>
              <a:rPr lang="ko-KR" altLang="en-US" dirty="0" smtClean="0"/>
              <a:t>현시점에서 코어 간의 작업량 차이가 큰데 단기적인 관점에서 </a:t>
            </a:r>
            <a:r>
              <a:rPr lang="en-US" altLang="ko-KR" dirty="0" smtClean="0"/>
              <a:t>load balancing </a:t>
            </a:r>
            <a:r>
              <a:rPr lang="ko-KR" altLang="en-US" dirty="0" smtClean="0"/>
              <a:t>을 달성하고 있다고 볼 수 없다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셋째 그림은 주기적인 확인을 통해 상황을 해결하는 과정</a:t>
            </a:r>
            <a:endParaRPr lang="en-US" altLang="ko-KR" dirty="0" smtClean="0"/>
          </a:p>
          <a:p>
            <a:r>
              <a:rPr lang="en-US" altLang="ko-KR" dirty="0" smtClean="0"/>
              <a:t>	- idlest run-queue 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busiest</a:t>
            </a:r>
            <a:r>
              <a:rPr lang="ko-KR" altLang="en-US" dirty="0" smtClean="0"/>
              <a:t> </a:t>
            </a:r>
            <a:r>
              <a:rPr lang="en-US" altLang="ko-KR" dirty="0" smtClean="0"/>
              <a:t>run-queue </a:t>
            </a:r>
            <a:r>
              <a:rPr lang="ko-KR" altLang="en-US" dirty="0" smtClean="0"/>
              <a:t>를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찾는 과정</a:t>
            </a:r>
            <a:endParaRPr lang="en-US" altLang="ko-KR" dirty="0" smtClean="0"/>
          </a:p>
          <a:p>
            <a:r>
              <a:rPr lang="ko-KR" altLang="en-US" dirty="0" smtClean="0"/>
              <a:t>넷째 그림은 해결한 뒤의 상황</a:t>
            </a:r>
            <a:endParaRPr lang="en-US" altLang="ko-KR" dirty="0" smtClean="0"/>
          </a:p>
          <a:p>
            <a:r>
              <a:rPr lang="en-US" altLang="ko-KR" dirty="0" smtClean="0"/>
              <a:t>	- task</a:t>
            </a:r>
            <a:r>
              <a:rPr lang="en-US" altLang="ko-KR" baseline="0" dirty="0" smtClean="0"/>
              <a:t> migration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34582-AB6B-4B19-A922-9B11840D1A8C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5800" y="433388"/>
            <a:ext cx="7772400" cy="176212"/>
          </a:xfrm>
          <a:prstGeom prst="rect">
            <a:avLst/>
          </a:prstGeom>
          <a:gradFill rotWithShape="0">
            <a:gsLst>
              <a:gs pos="0">
                <a:srgbClr val="EFEFFF"/>
              </a:gs>
              <a:gs pos="100000">
                <a:srgbClr val="00008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5800" y="6477000"/>
            <a:ext cx="7772400" cy="176213"/>
          </a:xfrm>
          <a:prstGeom prst="rect">
            <a:avLst/>
          </a:prstGeom>
          <a:gradFill rotWithShape="0">
            <a:gsLst>
              <a:gs pos="0">
                <a:srgbClr val="00008C"/>
              </a:gs>
              <a:gs pos="100000">
                <a:srgbClr val="EFE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tIns="45720" bIns="45720"/>
          <a:lstStyle>
            <a:lvl1pPr>
              <a:defRPr sz="36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ko-KR" smtClean="0"/>
              <a:t>Click to edit Master subtitle style</a:t>
            </a:r>
            <a:endParaRPr lang="ko-KR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1B0F07F3-3F95-44C4-9773-ADA3A64AC7B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0"/>
          </p:nvPr>
        </p:nvSpPr>
        <p:spPr>
          <a:xfrm>
            <a:off x="687600" y="279605"/>
            <a:ext cx="7772400" cy="32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buNone/>
              <a:def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lang="ko-KR" alt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lang="ko-KR" alt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lang="ko-KR" alt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lang="ko-KR" alt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44525"/>
            <a:ext cx="77724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ko-KR" dirty="0" smtClean="0"/>
              <a:t>Master Subject Type </a:t>
            </a:r>
            <a:r>
              <a:rPr lang="ko-KR" altLang="en-US" dirty="0" smtClean="0"/>
              <a:t>편집하려면 누르십시오.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685800" y="6477000"/>
            <a:ext cx="7772400" cy="176213"/>
          </a:xfrm>
          <a:prstGeom prst="rect">
            <a:avLst/>
          </a:prstGeom>
          <a:gradFill rotWithShape="0">
            <a:gsLst>
              <a:gs pos="0">
                <a:srgbClr val="00008C"/>
              </a:gs>
              <a:gs pos="100000">
                <a:srgbClr val="EFE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029" name="Picture 6" descr="rtos-lab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234113"/>
            <a:ext cx="1447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8534400" y="6338888"/>
            <a:ext cx="460375" cy="36671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defRPr/>
            </a:pPr>
            <a:fld id="{38FF5071-0F59-4786-A71B-18FEAFCDFB61}" type="slidenum">
              <a:rPr lang="ko-KR" altLang="en-US" sz="1800">
                <a:latin typeface="Arial" pitchFamily="34" charset="0"/>
              </a:rPr>
              <a:pPr algn="r">
                <a:defRPr/>
              </a:pPr>
              <a:t>‹#›</a:t>
            </a:fld>
            <a:endParaRPr lang="en-US" altLang="ko-KR" sz="1800">
              <a:latin typeface="Arial" pitchFamily="34" charset="0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687388" y="1641475"/>
            <a:ext cx="7772400" cy="1588"/>
          </a:xfrm>
          <a:prstGeom prst="line">
            <a:avLst/>
          </a:prstGeom>
          <a:ln w="9525">
            <a:solidFill>
              <a:srgbClr val="00008C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87388" y="257175"/>
            <a:ext cx="7772400" cy="360363"/>
          </a:xfrm>
          <a:prstGeom prst="rect">
            <a:avLst/>
          </a:prstGeom>
          <a:gradFill flip="none" rotWithShape="1">
            <a:gsLst>
              <a:gs pos="0">
                <a:srgbClr val="EFEFFF"/>
              </a:gs>
              <a:gs pos="100000">
                <a:srgbClr val="00008C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1" r:id="rId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굴림체" pitchFamily="49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굴림체" pitchFamily="49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굴림체" pitchFamily="49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굴림체" pitchFamily="49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굴림체" pitchFamily="49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굴림체" pitchFamily="49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굴림체" pitchFamily="49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굴림체" pitchFamily="49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v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Blip>
          <a:blip r:embed="rId5"/>
        </a:buBlip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14600"/>
          </a:xfrm>
        </p:spPr>
        <p:txBody>
          <a:bodyPr/>
          <a:lstStyle/>
          <a:p>
            <a:r>
              <a:rPr lang="en-US" altLang="ko-KR" dirty="0" smtClean="0"/>
              <a:t>Load Balance in Linux 2.6.32</a:t>
            </a:r>
            <a:br>
              <a:rPr lang="en-US" altLang="ko-KR" dirty="0" smtClean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1400" dirty="0" smtClean="0"/>
              <a:t> Load balancing</a:t>
            </a:r>
            <a:br>
              <a:rPr lang="en-US" altLang="ko-KR" sz="1400" dirty="0" smtClean="0"/>
            </a:b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endParaRPr lang="ko-KR" altLang="en-US" sz="2000" dirty="0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2209800"/>
          </a:xfrm>
        </p:spPr>
        <p:txBody>
          <a:bodyPr/>
          <a:lstStyle/>
          <a:p>
            <a:endParaRPr lang="en-US" altLang="ko-KR" sz="1700" dirty="0" smtClean="0"/>
          </a:p>
          <a:p>
            <a:r>
              <a:rPr lang="en-US" altLang="ko-KR" sz="1700" dirty="0" smtClean="0"/>
              <a:t>Sung-</a:t>
            </a:r>
            <a:r>
              <a:rPr lang="en-US" altLang="ko-KR" sz="1700" dirty="0" err="1" smtClean="0"/>
              <a:t>joon</a:t>
            </a:r>
            <a:r>
              <a:rPr lang="en-US" altLang="ko-KR" sz="1700" dirty="0" smtClean="0"/>
              <a:t> </a:t>
            </a:r>
            <a:r>
              <a:rPr lang="en-US" altLang="ko-KR" sz="1700" dirty="0" err="1" smtClean="0"/>
              <a:t>Choi</a:t>
            </a:r>
            <a:endParaRPr lang="en-US" altLang="ko-KR" sz="1700" dirty="0" smtClean="0"/>
          </a:p>
          <a:p>
            <a:endParaRPr lang="en-US" altLang="ko-KR" sz="1700" dirty="0" smtClean="0"/>
          </a:p>
          <a:p>
            <a:r>
              <a:rPr lang="en-US" altLang="ko-KR" sz="1700" dirty="0" smtClean="0"/>
              <a:t>Real-Time Operating Systems Lab.</a:t>
            </a:r>
          </a:p>
          <a:p>
            <a:r>
              <a:rPr lang="en-US" altLang="ko-KR" sz="1700" dirty="0" smtClean="0"/>
              <a:t>Seoul National University</a:t>
            </a:r>
          </a:p>
          <a:p>
            <a:r>
              <a:rPr lang="en-US" altLang="ko-KR" sz="1600" dirty="0" smtClean="0"/>
              <a:t>2011-09-15</a:t>
            </a:r>
            <a:endParaRPr lang="ko-KR" alt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Passive Load Balancing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Triggered by </a:t>
            </a:r>
            <a:r>
              <a:rPr lang="en-US" altLang="ko-KR" i="1" dirty="0" err="1" smtClean="0"/>
              <a:t>scheduler_tick</a:t>
            </a:r>
            <a:r>
              <a:rPr lang="en-US" altLang="ko-KR" i="1" dirty="0" smtClean="0"/>
              <a:t>()</a:t>
            </a:r>
          </a:p>
          <a:p>
            <a:pPr lvl="1"/>
            <a:r>
              <a:rPr lang="en-US" altLang="ko-KR" dirty="0" smtClean="0"/>
              <a:t>Tick value is compared with a parameter “</a:t>
            </a:r>
            <a:r>
              <a:rPr lang="en-US" altLang="ko-KR" i="1" dirty="0" err="1" smtClean="0"/>
              <a:t>next_balance</a:t>
            </a:r>
            <a:r>
              <a:rPr lang="en-US" altLang="ko-KR" dirty="0" smtClean="0"/>
              <a:t>” which is the time to do load balancing</a:t>
            </a:r>
          </a:p>
          <a:p>
            <a:pPr lvl="2"/>
            <a:r>
              <a:rPr lang="en-US" altLang="ko-KR" dirty="0" smtClean="0"/>
              <a:t>Each run-queue has “</a:t>
            </a:r>
            <a:r>
              <a:rPr lang="en-US" altLang="ko-KR" i="1" dirty="0" err="1" smtClean="0"/>
              <a:t>next_balance</a:t>
            </a:r>
            <a:r>
              <a:rPr lang="en-US" altLang="ko-KR" dirty="0" smtClean="0"/>
              <a:t>”</a:t>
            </a:r>
          </a:p>
          <a:p>
            <a:pPr lvl="2"/>
            <a:r>
              <a:rPr lang="en-US" altLang="ko-KR" dirty="0" smtClean="0"/>
              <a:t>If a core takes the active load balancing, the parameter is set to 1 second after</a:t>
            </a:r>
          </a:p>
          <a:p>
            <a:pPr lvl="2"/>
            <a:r>
              <a:rPr lang="en-US" altLang="ko-KR" dirty="0" smtClean="0"/>
              <a:t>If a core takes the passive load balancing, the parameter is set to 1 minute after</a:t>
            </a:r>
          </a:p>
          <a:p>
            <a:pPr lvl="2"/>
            <a:r>
              <a:rPr lang="en-US" altLang="ko-KR" dirty="0" smtClean="0"/>
              <a:t>1</a:t>
            </a:r>
            <a:r>
              <a:rPr lang="ko-KR" altLang="en-US" dirty="0" smtClean="0"/>
              <a:t>초와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분의 차이는 </a:t>
            </a:r>
            <a:r>
              <a:rPr lang="en-US" altLang="ko-KR" dirty="0" smtClean="0"/>
              <a:t>IDLE</a:t>
            </a:r>
            <a:r>
              <a:rPr lang="ko-KR" altLang="en-US" dirty="0" smtClean="0"/>
              <a:t> 상태를 </a:t>
            </a:r>
            <a:r>
              <a:rPr lang="ko-KR" altLang="en-US" dirty="0" err="1" smtClean="0"/>
              <a:t>밸런싱했던</a:t>
            </a:r>
            <a:r>
              <a:rPr lang="ko-KR" altLang="en-US" dirty="0" smtClean="0"/>
              <a:t> 코어는 다시</a:t>
            </a:r>
            <a:r>
              <a:rPr lang="en-US" altLang="ko-KR" dirty="0" smtClean="0"/>
              <a:t> IDLE</a:t>
            </a:r>
            <a:r>
              <a:rPr lang="ko-KR" altLang="en-US" dirty="0" smtClean="0"/>
              <a:t> 상태가 되기 쉽기 때문에 곧바로 </a:t>
            </a:r>
            <a:r>
              <a:rPr lang="ko-KR" altLang="en-US" dirty="0" err="1" smtClean="0"/>
              <a:t>밸런싱을</a:t>
            </a:r>
            <a:r>
              <a:rPr lang="ko-KR" altLang="en-US" dirty="0" smtClean="0"/>
              <a:t> 해주기 위한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r>
              <a:rPr lang="en-US" altLang="ko-KR" dirty="0" smtClean="0"/>
              <a:t>Executed by bottom-half handler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 err="1" smtClean="0"/>
              <a:t>softirq</a:t>
            </a:r>
            <a:r>
              <a:rPr lang="en-US" altLang="ko-KR" dirty="0" smtClean="0"/>
              <a:t> named “</a:t>
            </a:r>
            <a:r>
              <a:rPr lang="en-US" altLang="ko-KR" i="1" dirty="0" smtClean="0"/>
              <a:t>SCHED_SOFTIRQ</a:t>
            </a:r>
            <a:r>
              <a:rPr lang="en-US" altLang="ko-KR" dirty="0" smtClean="0"/>
              <a:t>” is handled by “</a:t>
            </a:r>
            <a:r>
              <a:rPr lang="en-US" altLang="ko-KR" i="1" dirty="0" err="1" smtClean="0"/>
              <a:t>run_rebalance_domains</a:t>
            </a:r>
            <a:r>
              <a:rPr lang="en-US" altLang="ko-KR" i="1" dirty="0" smtClean="0"/>
              <a:t>()</a:t>
            </a:r>
            <a:r>
              <a:rPr lang="en-US" altLang="ko-KR" dirty="0" smtClean="0"/>
              <a:t>”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r>
              <a:rPr lang="ko-KR" altLang="en-US" dirty="0"/>
              <a:t> </a:t>
            </a:r>
            <a:r>
              <a:rPr lang="en-US" altLang="ko-KR" dirty="0"/>
              <a:t>Cases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Passive Load Balancing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Implementation – start load balance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r>
              <a:rPr lang="ko-KR" altLang="en-US" dirty="0"/>
              <a:t> </a:t>
            </a:r>
            <a:r>
              <a:rPr lang="en-US" altLang="ko-KR" dirty="0"/>
              <a:t>Cases</a:t>
            </a:r>
            <a:endParaRPr lang="ko-KR" altLang="en-US" dirty="0"/>
          </a:p>
        </p:txBody>
      </p:sp>
      <p:sp>
        <p:nvSpPr>
          <p:cNvPr id="116" name="직사각형 115"/>
          <p:cNvSpPr/>
          <p:nvPr/>
        </p:nvSpPr>
        <p:spPr bwMode="auto">
          <a:xfrm>
            <a:off x="2514600" y="3581400"/>
            <a:ext cx="19050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Timer interrupt invokes “</a:t>
            </a:r>
            <a:r>
              <a:rPr kumimoji="1" lang="en-US" altLang="ko-KR" sz="1100" i="1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scheduler_tick</a:t>
            </a:r>
            <a:r>
              <a:rPr kumimoji="1" lang="en-US" altLang="ko-KR" sz="1100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()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8" name="직사각형 147"/>
          <p:cNvSpPr/>
          <p:nvPr/>
        </p:nvSpPr>
        <p:spPr bwMode="auto">
          <a:xfrm>
            <a:off x="2514600" y="4114800"/>
            <a:ext cx="4648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If the</a:t>
            </a:r>
            <a:r>
              <a:rPr kumimoji="1" lang="en-US" altLang="ko-KR" sz="11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tick value is equal to or greater than parameter 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“</a:t>
            </a:r>
            <a:r>
              <a:rPr kumimoji="1" lang="en-US" altLang="ko-KR" sz="11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next_balance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”, </a:t>
            </a:r>
          </a:p>
        </p:txBody>
      </p:sp>
      <p:sp>
        <p:nvSpPr>
          <p:cNvPr id="47" name="직사각형 46"/>
          <p:cNvSpPr/>
          <p:nvPr/>
        </p:nvSpPr>
        <p:spPr bwMode="auto">
          <a:xfrm>
            <a:off x="2514600" y="5791200"/>
            <a:ext cx="60198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5486400" y="5943600"/>
            <a:ext cx="1480457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Busiest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7315200" y="5943600"/>
            <a:ext cx="1219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Idlest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0" name="모서리가 둥근 직사각형 49"/>
          <p:cNvSpPr/>
          <p:nvPr/>
        </p:nvSpPr>
        <p:spPr bwMode="auto">
          <a:xfrm>
            <a:off x="5181600" y="5867400"/>
            <a:ext cx="4572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1" name="모서리가 둥근 직사각형 50"/>
          <p:cNvSpPr/>
          <p:nvPr/>
        </p:nvSpPr>
        <p:spPr bwMode="auto">
          <a:xfrm>
            <a:off x="6934200" y="5867400"/>
            <a:ext cx="4572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2" name="타원 51"/>
          <p:cNvSpPr/>
          <p:nvPr/>
        </p:nvSpPr>
        <p:spPr bwMode="auto">
          <a:xfrm>
            <a:off x="2667000" y="58674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3" name="타원 52"/>
          <p:cNvSpPr/>
          <p:nvPr/>
        </p:nvSpPr>
        <p:spPr bwMode="auto">
          <a:xfrm>
            <a:off x="3886200" y="58674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3048000" y="5943600"/>
            <a:ext cx="685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READY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4267200" y="59436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RUNNING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6" name="직사각형 55"/>
          <p:cNvSpPr/>
          <p:nvPr/>
        </p:nvSpPr>
        <p:spPr bwMode="auto">
          <a:xfrm>
            <a:off x="2743200" y="6324600"/>
            <a:ext cx="3581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(Assumption:</a:t>
            </a:r>
            <a:r>
              <a:rPr kumimoji="1" lang="en-US" altLang="ko-KR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a</a:t>
            </a: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ll tasks have same weight)</a:t>
            </a:r>
            <a:endParaRPr kumimoji="1" lang="ko-KR" altLang="en-US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7" name="모서리가 둥근 직사각형 56"/>
          <p:cNvSpPr/>
          <p:nvPr/>
        </p:nvSpPr>
        <p:spPr bwMode="auto">
          <a:xfrm>
            <a:off x="6096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8" name="모서리가 둥근 직사각형 57"/>
          <p:cNvSpPr/>
          <p:nvPr/>
        </p:nvSpPr>
        <p:spPr bwMode="auto">
          <a:xfrm>
            <a:off x="14478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9" name="모서리가 둥근 직사각형 58"/>
          <p:cNvSpPr/>
          <p:nvPr/>
        </p:nvSpPr>
        <p:spPr bwMode="auto">
          <a:xfrm>
            <a:off x="685800" y="2438400"/>
            <a:ext cx="609600" cy="1905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0" name="모서리가 둥근 직사각형 59"/>
          <p:cNvSpPr/>
          <p:nvPr/>
        </p:nvSpPr>
        <p:spPr bwMode="auto">
          <a:xfrm>
            <a:off x="1524000" y="2438400"/>
            <a:ext cx="609600" cy="1905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1" name="타원 60"/>
          <p:cNvSpPr/>
          <p:nvPr/>
        </p:nvSpPr>
        <p:spPr bwMode="auto">
          <a:xfrm>
            <a:off x="762000" y="25146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3" name="모서리가 둥근 직사각형 62"/>
          <p:cNvSpPr/>
          <p:nvPr/>
        </p:nvSpPr>
        <p:spPr bwMode="auto">
          <a:xfrm>
            <a:off x="6858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4" name="모서리가 둥근 직사각형 63"/>
          <p:cNvSpPr/>
          <p:nvPr/>
        </p:nvSpPr>
        <p:spPr bwMode="auto">
          <a:xfrm>
            <a:off x="15240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5" name="타원 64"/>
          <p:cNvSpPr/>
          <p:nvPr/>
        </p:nvSpPr>
        <p:spPr bwMode="auto">
          <a:xfrm>
            <a:off x="7620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6" name="타원 65"/>
          <p:cNvSpPr/>
          <p:nvPr/>
        </p:nvSpPr>
        <p:spPr bwMode="auto">
          <a:xfrm>
            <a:off x="7620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7" name="타원 66"/>
          <p:cNvSpPr/>
          <p:nvPr/>
        </p:nvSpPr>
        <p:spPr bwMode="auto">
          <a:xfrm>
            <a:off x="16002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5334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9" name="직사각형 68"/>
          <p:cNvSpPr/>
          <p:nvPr/>
        </p:nvSpPr>
        <p:spPr bwMode="auto">
          <a:xfrm>
            <a:off x="13716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0" name="직사각형 69"/>
          <p:cNvSpPr/>
          <p:nvPr/>
        </p:nvSpPr>
        <p:spPr bwMode="auto">
          <a:xfrm>
            <a:off x="5334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1" name="직사각형 70"/>
          <p:cNvSpPr/>
          <p:nvPr/>
        </p:nvSpPr>
        <p:spPr bwMode="auto">
          <a:xfrm>
            <a:off x="13716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533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3" name="직사각형 72"/>
          <p:cNvSpPr/>
          <p:nvPr/>
        </p:nvSpPr>
        <p:spPr bwMode="auto">
          <a:xfrm>
            <a:off x="13716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685800" y="25908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5" name="직사각형 74"/>
          <p:cNvSpPr/>
          <p:nvPr/>
        </p:nvSpPr>
        <p:spPr bwMode="auto">
          <a:xfrm>
            <a:off x="6858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6858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8" name="직사각형 77"/>
          <p:cNvSpPr/>
          <p:nvPr/>
        </p:nvSpPr>
        <p:spPr bwMode="auto">
          <a:xfrm>
            <a:off x="15240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7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9" name="타원 78"/>
          <p:cNvSpPr/>
          <p:nvPr/>
        </p:nvSpPr>
        <p:spPr bwMode="auto">
          <a:xfrm>
            <a:off x="7620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0" name="직사각형 79"/>
          <p:cNvSpPr/>
          <p:nvPr/>
        </p:nvSpPr>
        <p:spPr bwMode="auto">
          <a:xfrm>
            <a:off x="6858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1" name="타원 80"/>
          <p:cNvSpPr/>
          <p:nvPr/>
        </p:nvSpPr>
        <p:spPr bwMode="auto">
          <a:xfrm>
            <a:off x="16002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15240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3" name="모서리가 둥근 직사각형 82"/>
          <p:cNvSpPr/>
          <p:nvPr/>
        </p:nvSpPr>
        <p:spPr bwMode="auto">
          <a:xfrm>
            <a:off x="6858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4" name="직사각형 83"/>
          <p:cNvSpPr/>
          <p:nvPr/>
        </p:nvSpPr>
        <p:spPr bwMode="auto">
          <a:xfrm>
            <a:off x="6096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5" name="모서리가 둥근 직사각형 84"/>
          <p:cNvSpPr/>
          <p:nvPr/>
        </p:nvSpPr>
        <p:spPr bwMode="auto">
          <a:xfrm>
            <a:off x="15240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14478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7" name="타원 86"/>
          <p:cNvSpPr/>
          <p:nvPr/>
        </p:nvSpPr>
        <p:spPr bwMode="auto">
          <a:xfrm>
            <a:off x="7620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6858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cxnSp>
        <p:nvCxnSpPr>
          <p:cNvPr id="147" name="직선 화살표 연결선 146"/>
          <p:cNvCxnSpPr>
            <a:stCxn id="116" idx="1"/>
            <a:endCxn id="67" idx="7"/>
          </p:cNvCxnSpPr>
          <p:nvPr/>
        </p:nvCxnSpPr>
        <p:spPr bwMode="auto">
          <a:xfrm rot="10800000" flipV="1">
            <a:off x="1964428" y="3810000"/>
            <a:ext cx="550172" cy="95449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모서리가 둥근 직사각형 152"/>
          <p:cNvSpPr/>
          <p:nvPr/>
        </p:nvSpPr>
        <p:spPr bwMode="auto">
          <a:xfrm>
            <a:off x="2667000" y="2286000"/>
            <a:ext cx="1828800" cy="11430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Passive Load Balancing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Implementation – step1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r>
              <a:rPr lang="ko-KR" altLang="en-US" dirty="0"/>
              <a:t> </a:t>
            </a:r>
            <a:r>
              <a:rPr lang="en-US" altLang="ko-KR" dirty="0"/>
              <a:t>Cases</a:t>
            </a:r>
            <a:endParaRPr lang="ko-KR" altLang="en-US" dirty="0"/>
          </a:p>
        </p:txBody>
      </p:sp>
      <p:sp>
        <p:nvSpPr>
          <p:cNvPr id="148" name="직사각형 147"/>
          <p:cNvSpPr/>
          <p:nvPr/>
        </p:nvSpPr>
        <p:spPr bwMode="auto">
          <a:xfrm>
            <a:off x="2514600" y="4114800"/>
            <a:ext cx="46482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If the</a:t>
            </a:r>
            <a:r>
              <a:rPr kumimoji="1" lang="en-US" altLang="ko-KR" sz="11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tick value is equal to or greater than parameter 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“</a:t>
            </a:r>
            <a:r>
              <a:rPr kumimoji="1" lang="en-US" altLang="ko-KR" sz="1100" i="1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next_balance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”, </a:t>
            </a:r>
          </a:p>
          <a:p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Step1</a:t>
            </a: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raises 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a </a:t>
            </a:r>
            <a:r>
              <a:rPr kumimoji="1" lang="en-US" altLang="ko-KR" sz="11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softirq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“</a:t>
            </a:r>
            <a:r>
              <a:rPr kumimoji="1" lang="en-US" altLang="ko-KR" sz="11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SCHED_SOFTIRQ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 to kernel</a:t>
            </a:r>
          </a:p>
        </p:txBody>
      </p:sp>
      <p:sp>
        <p:nvSpPr>
          <p:cNvPr id="151" name="모서리가 둥근 직사각형 150"/>
          <p:cNvSpPr/>
          <p:nvPr/>
        </p:nvSpPr>
        <p:spPr bwMode="auto">
          <a:xfrm>
            <a:off x="2743200" y="2362200"/>
            <a:ext cx="16764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2" name="직사각형 151"/>
          <p:cNvSpPr/>
          <p:nvPr/>
        </p:nvSpPr>
        <p:spPr bwMode="auto">
          <a:xfrm>
            <a:off x="2895600" y="32004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Softirq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table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 bwMode="auto">
          <a:xfrm>
            <a:off x="2819400" y="2438400"/>
            <a:ext cx="1524000" cy="2286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8" name="모서리가 둥근 직사각형 47"/>
          <p:cNvSpPr/>
          <p:nvPr/>
        </p:nvSpPr>
        <p:spPr bwMode="auto">
          <a:xfrm>
            <a:off x="2819400" y="2743200"/>
            <a:ext cx="1524000" cy="2286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3352800" y="2971800"/>
            <a:ext cx="6096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…</a:t>
            </a:r>
            <a:endParaRPr kumimoji="1" lang="ko-KR" altLang="en-US" sz="1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895600" y="27432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???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2895600" y="24384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SCHED_SOFTIRQ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2514600" y="5791200"/>
            <a:ext cx="60198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9" name="직사각형 88"/>
          <p:cNvSpPr/>
          <p:nvPr/>
        </p:nvSpPr>
        <p:spPr bwMode="auto">
          <a:xfrm>
            <a:off x="5486400" y="5943600"/>
            <a:ext cx="1480457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Busiest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0" name="직사각형 89"/>
          <p:cNvSpPr/>
          <p:nvPr/>
        </p:nvSpPr>
        <p:spPr bwMode="auto">
          <a:xfrm>
            <a:off x="7315200" y="5943600"/>
            <a:ext cx="1219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Idlest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1" name="모서리가 둥근 직사각형 90"/>
          <p:cNvSpPr/>
          <p:nvPr/>
        </p:nvSpPr>
        <p:spPr bwMode="auto">
          <a:xfrm>
            <a:off x="5181600" y="5867400"/>
            <a:ext cx="4572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2" name="모서리가 둥근 직사각형 91"/>
          <p:cNvSpPr/>
          <p:nvPr/>
        </p:nvSpPr>
        <p:spPr bwMode="auto">
          <a:xfrm>
            <a:off x="6934200" y="5867400"/>
            <a:ext cx="4572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3" name="타원 92"/>
          <p:cNvSpPr/>
          <p:nvPr/>
        </p:nvSpPr>
        <p:spPr bwMode="auto">
          <a:xfrm>
            <a:off x="2667000" y="58674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4" name="타원 93"/>
          <p:cNvSpPr/>
          <p:nvPr/>
        </p:nvSpPr>
        <p:spPr bwMode="auto">
          <a:xfrm>
            <a:off x="3886200" y="58674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5" name="직사각형 94"/>
          <p:cNvSpPr/>
          <p:nvPr/>
        </p:nvSpPr>
        <p:spPr bwMode="auto">
          <a:xfrm>
            <a:off x="3048000" y="5943600"/>
            <a:ext cx="685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READY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6" name="직사각형 95"/>
          <p:cNvSpPr/>
          <p:nvPr/>
        </p:nvSpPr>
        <p:spPr bwMode="auto">
          <a:xfrm>
            <a:off x="4267200" y="59436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RUNNING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7" name="직사각형 96"/>
          <p:cNvSpPr/>
          <p:nvPr/>
        </p:nvSpPr>
        <p:spPr bwMode="auto">
          <a:xfrm>
            <a:off x="2743200" y="6324600"/>
            <a:ext cx="3581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(Assumption:</a:t>
            </a:r>
            <a:r>
              <a:rPr kumimoji="1" lang="en-US" altLang="ko-KR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a</a:t>
            </a: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ll tasks have same weight)</a:t>
            </a:r>
            <a:endParaRPr kumimoji="1" lang="ko-KR" altLang="en-US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8" name="모서리가 둥근 직사각형 97"/>
          <p:cNvSpPr/>
          <p:nvPr/>
        </p:nvSpPr>
        <p:spPr bwMode="auto">
          <a:xfrm>
            <a:off x="6096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9" name="모서리가 둥근 직사각형 98"/>
          <p:cNvSpPr/>
          <p:nvPr/>
        </p:nvSpPr>
        <p:spPr bwMode="auto">
          <a:xfrm>
            <a:off x="14478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0" name="모서리가 둥근 직사각형 99"/>
          <p:cNvSpPr/>
          <p:nvPr/>
        </p:nvSpPr>
        <p:spPr bwMode="auto">
          <a:xfrm>
            <a:off x="685800" y="2438400"/>
            <a:ext cx="609600" cy="1905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1" name="모서리가 둥근 직사각형 100"/>
          <p:cNvSpPr/>
          <p:nvPr/>
        </p:nvSpPr>
        <p:spPr bwMode="auto">
          <a:xfrm>
            <a:off x="1524000" y="2438400"/>
            <a:ext cx="609600" cy="1905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2" name="타원 101"/>
          <p:cNvSpPr/>
          <p:nvPr/>
        </p:nvSpPr>
        <p:spPr bwMode="auto">
          <a:xfrm>
            <a:off x="762000" y="25146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3" name="모서리가 둥근 직사각형 102"/>
          <p:cNvSpPr/>
          <p:nvPr/>
        </p:nvSpPr>
        <p:spPr bwMode="auto">
          <a:xfrm>
            <a:off x="6858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4" name="모서리가 둥근 직사각형 103"/>
          <p:cNvSpPr/>
          <p:nvPr/>
        </p:nvSpPr>
        <p:spPr bwMode="auto">
          <a:xfrm>
            <a:off x="15240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5" name="타원 104"/>
          <p:cNvSpPr/>
          <p:nvPr/>
        </p:nvSpPr>
        <p:spPr bwMode="auto">
          <a:xfrm>
            <a:off x="7620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8" name="타원 107"/>
          <p:cNvSpPr/>
          <p:nvPr/>
        </p:nvSpPr>
        <p:spPr bwMode="auto">
          <a:xfrm>
            <a:off x="7620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9" name="타원 108"/>
          <p:cNvSpPr/>
          <p:nvPr/>
        </p:nvSpPr>
        <p:spPr bwMode="auto">
          <a:xfrm>
            <a:off x="16002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0" name="직사각형 109"/>
          <p:cNvSpPr/>
          <p:nvPr/>
        </p:nvSpPr>
        <p:spPr bwMode="auto">
          <a:xfrm>
            <a:off x="5334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1" name="직사각형 110"/>
          <p:cNvSpPr/>
          <p:nvPr/>
        </p:nvSpPr>
        <p:spPr bwMode="auto">
          <a:xfrm>
            <a:off x="13716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4" name="직사각형 113"/>
          <p:cNvSpPr/>
          <p:nvPr/>
        </p:nvSpPr>
        <p:spPr bwMode="auto">
          <a:xfrm>
            <a:off x="5334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5" name="직사각형 114"/>
          <p:cNvSpPr/>
          <p:nvPr/>
        </p:nvSpPr>
        <p:spPr bwMode="auto">
          <a:xfrm>
            <a:off x="13716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7" name="직사각형 116"/>
          <p:cNvSpPr/>
          <p:nvPr/>
        </p:nvSpPr>
        <p:spPr bwMode="auto">
          <a:xfrm>
            <a:off x="533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8" name="직사각형 117"/>
          <p:cNvSpPr/>
          <p:nvPr/>
        </p:nvSpPr>
        <p:spPr bwMode="auto">
          <a:xfrm>
            <a:off x="13716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9" name="직사각형 118"/>
          <p:cNvSpPr/>
          <p:nvPr/>
        </p:nvSpPr>
        <p:spPr bwMode="auto">
          <a:xfrm>
            <a:off x="685800" y="25908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0" name="직사각형 119"/>
          <p:cNvSpPr/>
          <p:nvPr/>
        </p:nvSpPr>
        <p:spPr bwMode="auto">
          <a:xfrm>
            <a:off x="6858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1" name="직사각형 120"/>
          <p:cNvSpPr/>
          <p:nvPr/>
        </p:nvSpPr>
        <p:spPr bwMode="auto">
          <a:xfrm>
            <a:off x="6858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2" name="직사각형 121"/>
          <p:cNvSpPr/>
          <p:nvPr/>
        </p:nvSpPr>
        <p:spPr bwMode="auto">
          <a:xfrm>
            <a:off x="15240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7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3" name="타원 122"/>
          <p:cNvSpPr/>
          <p:nvPr/>
        </p:nvSpPr>
        <p:spPr bwMode="auto">
          <a:xfrm>
            <a:off x="7620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4" name="직사각형 123"/>
          <p:cNvSpPr/>
          <p:nvPr/>
        </p:nvSpPr>
        <p:spPr bwMode="auto">
          <a:xfrm>
            <a:off x="6858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5" name="타원 124"/>
          <p:cNvSpPr/>
          <p:nvPr/>
        </p:nvSpPr>
        <p:spPr bwMode="auto">
          <a:xfrm>
            <a:off x="16002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6" name="직사각형 125"/>
          <p:cNvSpPr/>
          <p:nvPr/>
        </p:nvSpPr>
        <p:spPr bwMode="auto">
          <a:xfrm>
            <a:off x="15240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9" name="모서리가 둥근 직사각형 128"/>
          <p:cNvSpPr/>
          <p:nvPr/>
        </p:nvSpPr>
        <p:spPr bwMode="auto">
          <a:xfrm>
            <a:off x="6858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0" name="직사각형 129"/>
          <p:cNvSpPr/>
          <p:nvPr/>
        </p:nvSpPr>
        <p:spPr bwMode="auto">
          <a:xfrm>
            <a:off x="6096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1" name="모서리가 둥근 직사각형 130"/>
          <p:cNvSpPr/>
          <p:nvPr/>
        </p:nvSpPr>
        <p:spPr bwMode="auto">
          <a:xfrm>
            <a:off x="15240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2" name="직사각형 131"/>
          <p:cNvSpPr/>
          <p:nvPr/>
        </p:nvSpPr>
        <p:spPr bwMode="auto">
          <a:xfrm>
            <a:off x="14478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3" name="타원 132"/>
          <p:cNvSpPr/>
          <p:nvPr/>
        </p:nvSpPr>
        <p:spPr bwMode="auto">
          <a:xfrm>
            <a:off x="7620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5" name="직사각형 134"/>
          <p:cNvSpPr/>
          <p:nvPr/>
        </p:nvSpPr>
        <p:spPr bwMode="auto">
          <a:xfrm>
            <a:off x="6858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모서리가 둥근 직사각형 152"/>
          <p:cNvSpPr/>
          <p:nvPr/>
        </p:nvSpPr>
        <p:spPr bwMode="auto">
          <a:xfrm>
            <a:off x="2667000" y="2286000"/>
            <a:ext cx="1828800" cy="11430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4" name="직사각형 133"/>
          <p:cNvSpPr/>
          <p:nvPr/>
        </p:nvSpPr>
        <p:spPr bwMode="auto">
          <a:xfrm>
            <a:off x="2514600" y="5791200"/>
            <a:ext cx="60198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6096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14478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Passive Load Balancing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Implementation – step2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r>
              <a:rPr lang="ko-KR" altLang="en-US" dirty="0"/>
              <a:t> </a:t>
            </a:r>
            <a:r>
              <a:rPr lang="en-US" altLang="ko-KR" dirty="0"/>
              <a:t>Cases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685800" y="2438400"/>
            <a:ext cx="609600" cy="1905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1524000" y="2438400"/>
            <a:ext cx="609600" cy="1905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762000" y="25146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16002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6858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15240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7620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7620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16002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34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3716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5334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13716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33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3716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685800" y="25908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6858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15240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ksoftirqd</a:t>
            </a:r>
            <a:endParaRPr kumimoji="1" lang="ko-KR" altLang="en-US" sz="7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58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15240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7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6" name="직사각형 105"/>
          <p:cNvSpPr/>
          <p:nvPr/>
        </p:nvSpPr>
        <p:spPr bwMode="auto">
          <a:xfrm>
            <a:off x="5486400" y="5943600"/>
            <a:ext cx="1480457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Busiest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7" name="직사각형 106"/>
          <p:cNvSpPr/>
          <p:nvPr/>
        </p:nvSpPr>
        <p:spPr bwMode="auto">
          <a:xfrm>
            <a:off x="7315200" y="5943600"/>
            <a:ext cx="1219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Idlest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2" name="타원 111"/>
          <p:cNvSpPr/>
          <p:nvPr/>
        </p:nvSpPr>
        <p:spPr bwMode="auto">
          <a:xfrm>
            <a:off x="7620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3" name="직사각형 112"/>
          <p:cNvSpPr/>
          <p:nvPr/>
        </p:nvSpPr>
        <p:spPr bwMode="auto">
          <a:xfrm>
            <a:off x="6858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7" name="모서리가 둥근 직사각형 126"/>
          <p:cNvSpPr/>
          <p:nvPr/>
        </p:nvSpPr>
        <p:spPr bwMode="auto">
          <a:xfrm>
            <a:off x="5181600" y="5867400"/>
            <a:ext cx="4572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8" name="모서리가 둥근 직사각형 127"/>
          <p:cNvSpPr/>
          <p:nvPr/>
        </p:nvSpPr>
        <p:spPr bwMode="auto">
          <a:xfrm>
            <a:off x="6934200" y="5867400"/>
            <a:ext cx="4572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8" name="타원 137"/>
          <p:cNvSpPr/>
          <p:nvPr/>
        </p:nvSpPr>
        <p:spPr bwMode="auto">
          <a:xfrm>
            <a:off x="2667000" y="58674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9" name="타원 138"/>
          <p:cNvSpPr/>
          <p:nvPr/>
        </p:nvSpPr>
        <p:spPr bwMode="auto">
          <a:xfrm>
            <a:off x="3886200" y="58674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1" name="직사각형 140"/>
          <p:cNvSpPr/>
          <p:nvPr/>
        </p:nvSpPr>
        <p:spPr bwMode="auto">
          <a:xfrm>
            <a:off x="3048000" y="5943600"/>
            <a:ext cx="685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READY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2" name="직사각형 141"/>
          <p:cNvSpPr/>
          <p:nvPr/>
        </p:nvSpPr>
        <p:spPr bwMode="auto">
          <a:xfrm>
            <a:off x="4267200" y="59436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RUNNING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4" name="직사각형 143"/>
          <p:cNvSpPr/>
          <p:nvPr/>
        </p:nvSpPr>
        <p:spPr bwMode="auto">
          <a:xfrm>
            <a:off x="2743200" y="6324600"/>
            <a:ext cx="3581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(Assumption:</a:t>
            </a:r>
            <a:r>
              <a:rPr kumimoji="1" lang="en-US" altLang="ko-KR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a</a:t>
            </a: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ll tasks have same weight)</a:t>
            </a:r>
            <a:endParaRPr kumimoji="1" lang="ko-KR" altLang="en-US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8" name="직사각형 147"/>
          <p:cNvSpPr/>
          <p:nvPr/>
        </p:nvSpPr>
        <p:spPr bwMode="auto">
          <a:xfrm>
            <a:off x="2514600" y="4114800"/>
            <a:ext cx="46482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If the</a:t>
            </a:r>
            <a:r>
              <a:rPr kumimoji="1" lang="en-US" altLang="ko-KR" sz="11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tick value is equal to or greater than parameter 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“</a:t>
            </a:r>
            <a:r>
              <a:rPr kumimoji="1" lang="en-US" altLang="ko-KR" sz="1100" i="1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next_balance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”, 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Step1: raises a </a:t>
            </a:r>
            <a:r>
              <a:rPr kumimoji="1" lang="en-US" altLang="ko-KR" sz="1100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softirq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“</a:t>
            </a:r>
            <a:r>
              <a:rPr kumimoji="1" lang="en-US" altLang="ko-KR" sz="1100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SCHED_SOFTIRQ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 to kernel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Step2: finds the idlest run-queue to invoke a kernel thread “</a:t>
            </a:r>
            <a:r>
              <a:rPr lang="en-US" altLang="ko-KR" sz="11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ksoftirqd</a:t>
            </a: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”</a:t>
            </a:r>
            <a:endParaRPr kumimoji="1" lang="en-US" altLang="ko-KR" sz="11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1" name="모서리가 둥근 직사각형 150"/>
          <p:cNvSpPr/>
          <p:nvPr/>
        </p:nvSpPr>
        <p:spPr bwMode="auto">
          <a:xfrm>
            <a:off x="2743200" y="2362200"/>
            <a:ext cx="16764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2" name="직사각형 151"/>
          <p:cNvSpPr/>
          <p:nvPr/>
        </p:nvSpPr>
        <p:spPr bwMode="auto">
          <a:xfrm>
            <a:off x="2895600" y="32004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Softirq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table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 bwMode="auto">
          <a:xfrm>
            <a:off x="2819400" y="2438400"/>
            <a:ext cx="1524000" cy="2286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8" name="모서리가 둥근 직사각형 47"/>
          <p:cNvSpPr/>
          <p:nvPr/>
        </p:nvSpPr>
        <p:spPr bwMode="auto">
          <a:xfrm>
            <a:off x="2819400" y="2743200"/>
            <a:ext cx="1524000" cy="2286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3352800" y="2971800"/>
            <a:ext cx="6096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…</a:t>
            </a:r>
            <a:endParaRPr kumimoji="1" lang="ko-KR" altLang="en-US" sz="1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895600" y="27432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???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2895600" y="24384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SCHED_SOFTIRQ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2" name="타원 51"/>
          <p:cNvSpPr/>
          <p:nvPr/>
        </p:nvSpPr>
        <p:spPr bwMode="auto">
          <a:xfrm>
            <a:off x="16002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15240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4" name="모서리가 둥근 직사각형 53"/>
          <p:cNvSpPr/>
          <p:nvPr/>
        </p:nvSpPr>
        <p:spPr bwMode="auto">
          <a:xfrm>
            <a:off x="6858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6096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6" name="모서리가 둥근 직사각형 55"/>
          <p:cNvSpPr/>
          <p:nvPr/>
        </p:nvSpPr>
        <p:spPr bwMode="auto">
          <a:xfrm>
            <a:off x="15240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14478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8" name="타원 57"/>
          <p:cNvSpPr/>
          <p:nvPr/>
        </p:nvSpPr>
        <p:spPr bwMode="auto">
          <a:xfrm>
            <a:off x="7620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6858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모서리가 둥근 직사각형 152"/>
          <p:cNvSpPr/>
          <p:nvPr/>
        </p:nvSpPr>
        <p:spPr bwMode="auto">
          <a:xfrm>
            <a:off x="2667000" y="2286000"/>
            <a:ext cx="1828800" cy="11430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4" name="직사각형 133"/>
          <p:cNvSpPr/>
          <p:nvPr/>
        </p:nvSpPr>
        <p:spPr bwMode="auto">
          <a:xfrm>
            <a:off x="2514600" y="5791200"/>
            <a:ext cx="60198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6096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14478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Passive Load Balancing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Implementation – step3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r>
              <a:rPr lang="ko-KR" altLang="en-US" dirty="0"/>
              <a:t> </a:t>
            </a:r>
            <a:r>
              <a:rPr lang="en-US" altLang="ko-KR" dirty="0"/>
              <a:t>Cases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685800" y="2438400"/>
            <a:ext cx="609600" cy="1905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1524000" y="2438400"/>
            <a:ext cx="609600" cy="1905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762000" y="25146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16002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6858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15240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7620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7620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16002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34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3716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5334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13716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33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3716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685800" y="25908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6858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15240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ksoftirqd</a:t>
            </a:r>
            <a:endParaRPr kumimoji="1" lang="ko-KR" altLang="en-US" sz="7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58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15240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7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6" name="직사각형 105"/>
          <p:cNvSpPr/>
          <p:nvPr/>
        </p:nvSpPr>
        <p:spPr bwMode="auto">
          <a:xfrm>
            <a:off x="5486400" y="5943600"/>
            <a:ext cx="1480457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Busiest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7" name="직사각형 106"/>
          <p:cNvSpPr/>
          <p:nvPr/>
        </p:nvSpPr>
        <p:spPr bwMode="auto">
          <a:xfrm>
            <a:off x="7315200" y="5943600"/>
            <a:ext cx="1219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Idlest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2" name="타원 111"/>
          <p:cNvSpPr/>
          <p:nvPr/>
        </p:nvSpPr>
        <p:spPr bwMode="auto">
          <a:xfrm>
            <a:off x="7620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3" name="직사각형 112"/>
          <p:cNvSpPr/>
          <p:nvPr/>
        </p:nvSpPr>
        <p:spPr bwMode="auto">
          <a:xfrm>
            <a:off x="6858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7" name="모서리가 둥근 직사각형 126"/>
          <p:cNvSpPr/>
          <p:nvPr/>
        </p:nvSpPr>
        <p:spPr bwMode="auto">
          <a:xfrm>
            <a:off x="5181600" y="5867400"/>
            <a:ext cx="4572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8" name="모서리가 둥근 직사각형 127"/>
          <p:cNvSpPr/>
          <p:nvPr/>
        </p:nvSpPr>
        <p:spPr bwMode="auto">
          <a:xfrm>
            <a:off x="6934200" y="5867400"/>
            <a:ext cx="4572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8" name="타원 137"/>
          <p:cNvSpPr/>
          <p:nvPr/>
        </p:nvSpPr>
        <p:spPr bwMode="auto">
          <a:xfrm>
            <a:off x="2667000" y="58674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9" name="타원 138"/>
          <p:cNvSpPr/>
          <p:nvPr/>
        </p:nvSpPr>
        <p:spPr bwMode="auto">
          <a:xfrm>
            <a:off x="3886200" y="58674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1" name="직사각형 140"/>
          <p:cNvSpPr/>
          <p:nvPr/>
        </p:nvSpPr>
        <p:spPr bwMode="auto">
          <a:xfrm>
            <a:off x="3048000" y="5943600"/>
            <a:ext cx="685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READY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2" name="직사각형 141"/>
          <p:cNvSpPr/>
          <p:nvPr/>
        </p:nvSpPr>
        <p:spPr bwMode="auto">
          <a:xfrm>
            <a:off x="4267200" y="59436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RUNNING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4" name="직사각형 143"/>
          <p:cNvSpPr/>
          <p:nvPr/>
        </p:nvSpPr>
        <p:spPr bwMode="auto">
          <a:xfrm>
            <a:off x="2743200" y="6324600"/>
            <a:ext cx="3581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(Assumption:</a:t>
            </a:r>
            <a:r>
              <a:rPr kumimoji="1" lang="en-US" altLang="ko-KR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a</a:t>
            </a: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ll tasks have same weight)</a:t>
            </a:r>
            <a:endParaRPr kumimoji="1" lang="ko-KR" altLang="en-US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8" name="직사각형 147"/>
          <p:cNvSpPr/>
          <p:nvPr/>
        </p:nvSpPr>
        <p:spPr bwMode="auto">
          <a:xfrm>
            <a:off x="2514600" y="4114800"/>
            <a:ext cx="46482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If the</a:t>
            </a:r>
            <a:r>
              <a:rPr kumimoji="1" lang="en-US" altLang="ko-KR" sz="11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tick value is equal to or greater than parameter 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“</a:t>
            </a:r>
            <a:r>
              <a:rPr kumimoji="1" lang="en-US" altLang="ko-KR" sz="1100" i="1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next_balance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”, 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Step1: raises a </a:t>
            </a:r>
            <a:r>
              <a:rPr kumimoji="1" lang="en-US" altLang="ko-KR" sz="1100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softirq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“</a:t>
            </a:r>
            <a:r>
              <a:rPr kumimoji="1" lang="en-US" altLang="ko-KR" sz="1100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SCHED_SOFTIRQ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 to kernel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Step2: finds the idlest run-queue to invoke a kernel thread “</a:t>
            </a:r>
            <a:r>
              <a:rPr lang="en-US" altLang="ko-KR" sz="1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ksoftirqd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”</a:t>
            </a:r>
            <a:endParaRPr kumimoji="1" lang="en-US" altLang="ko-KR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1" name="모서리가 둥근 직사각형 150"/>
          <p:cNvSpPr/>
          <p:nvPr/>
        </p:nvSpPr>
        <p:spPr bwMode="auto">
          <a:xfrm>
            <a:off x="2743200" y="2362200"/>
            <a:ext cx="16764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2" name="직사각형 151"/>
          <p:cNvSpPr/>
          <p:nvPr/>
        </p:nvSpPr>
        <p:spPr bwMode="auto">
          <a:xfrm>
            <a:off x="2895600" y="32004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Softirq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table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 bwMode="auto">
          <a:xfrm>
            <a:off x="2819400" y="2438400"/>
            <a:ext cx="1524000" cy="2286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8" name="모서리가 둥근 직사각형 47"/>
          <p:cNvSpPr/>
          <p:nvPr/>
        </p:nvSpPr>
        <p:spPr bwMode="auto">
          <a:xfrm>
            <a:off x="2819400" y="2743200"/>
            <a:ext cx="1524000" cy="2286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3352800" y="2971800"/>
            <a:ext cx="6096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…</a:t>
            </a:r>
            <a:endParaRPr kumimoji="1" lang="ko-KR" altLang="en-US" sz="1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895600" y="27432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???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2895600" y="24384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SCHED_SOFTIRQ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2" name="타원 51"/>
          <p:cNvSpPr/>
          <p:nvPr/>
        </p:nvSpPr>
        <p:spPr bwMode="auto">
          <a:xfrm>
            <a:off x="16002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15240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4" name="모서리가 둥근 직사각형 53"/>
          <p:cNvSpPr/>
          <p:nvPr/>
        </p:nvSpPr>
        <p:spPr bwMode="auto">
          <a:xfrm>
            <a:off x="6858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6096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6" name="모서리가 둥근 직사각형 55"/>
          <p:cNvSpPr/>
          <p:nvPr/>
        </p:nvSpPr>
        <p:spPr bwMode="auto">
          <a:xfrm>
            <a:off x="15240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14478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8" name="타원 57"/>
          <p:cNvSpPr/>
          <p:nvPr/>
        </p:nvSpPr>
        <p:spPr bwMode="auto">
          <a:xfrm>
            <a:off x="7620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6858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2514600" y="4876800"/>
            <a:ext cx="46482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Step3: the thread executes a function “</a:t>
            </a:r>
            <a:r>
              <a:rPr lang="en-US" altLang="ko-KR" sz="11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do_ksoftirqd</a:t>
            </a:r>
            <a:r>
              <a:rPr lang="en-US" altLang="ko-KR" sz="1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()</a:t>
            </a: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” that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         picks a </a:t>
            </a:r>
            <a:r>
              <a:rPr lang="en-US" altLang="ko-KR" sz="11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softirq</a:t>
            </a: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and calls its handler function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endParaRPr kumimoji="1" lang="en-US" altLang="ko-KR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2" name="모서리가 둥근 직사각형 61"/>
          <p:cNvSpPr/>
          <p:nvPr/>
        </p:nvSpPr>
        <p:spPr bwMode="auto">
          <a:xfrm>
            <a:off x="4800600" y="2438400"/>
            <a:ext cx="1828800" cy="304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4876800" y="2438400"/>
            <a:ext cx="17526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run_rebalance_domains</a:t>
            </a: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()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cxnSp>
        <p:nvCxnSpPr>
          <p:cNvPr id="65" name="직선 화살표 연결선 64"/>
          <p:cNvCxnSpPr>
            <a:stCxn id="51" idx="3"/>
            <a:endCxn id="62" idx="1"/>
          </p:cNvCxnSpPr>
          <p:nvPr/>
        </p:nvCxnSpPr>
        <p:spPr bwMode="auto">
          <a:xfrm>
            <a:off x="4343400" y="2552700"/>
            <a:ext cx="457200" cy="381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직사각형 60"/>
          <p:cNvSpPr/>
          <p:nvPr/>
        </p:nvSpPr>
        <p:spPr bwMode="auto">
          <a:xfrm>
            <a:off x="4572000" y="2133600"/>
            <a:ext cx="2590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Handler function (bottom-half handler)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모서리가 둥근 직사각형 152"/>
          <p:cNvSpPr/>
          <p:nvPr/>
        </p:nvSpPr>
        <p:spPr bwMode="auto">
          <a:xfrm>
            <a:off x="2667000" y="2286000"/>
            <a:ext cx="1828800" cy="11430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4" name="직사각형 133"/>
          <p:cNvSpPr/>
          <p:nvPr/>
        </p:nvSpPr>
        <p:spPr bwMode="auto">
          <a:xfrm>
            <a:off x="2514600" y="5791200"/>
            <a:ext cx="60198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6096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14478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Passive Load Balancing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Implementation – step4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r>
              <a:rPr lang="ko-KR" altLang="en-US" dirty="0"/>
              <a:t> </a:t>
            </a:r>
            <a:r>
              <a:rPr lang="en-US" altLang="ko-KR" dirty="0"/>
              <a:t>Cases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685800" y="2438400"/>
            <a:ext cx="609600" cy="1905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1524000" y="2438400"/>
            <a:ext cx="609600" cy="1905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762000" y="25146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16002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6858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15240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7620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7620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16002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34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3716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5334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13716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33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3716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685800" y="25908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6858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15240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ksoftirqd</a:t>
            </a:r>
            <a:endParaRPr kumimoji="1" lang="ko-KR" altLang="en-US" sz="7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58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15240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7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6" name="직사각형 105"/>
          <p:cNvSpPr/>
          <p:nvPr/>
        </p:nvSpPr>
        <p:spPr bwMode="auto">
          <a:xfrm>
            <a:off x="5486400" y="5943600"/>
            <a:ext cx="1480457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Busiest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7" name="직사각형 106"/>
          <p:cNvSpPr/>
          <p:nvPr/>
        </p:nvSpPr>
        <p:spPr bwMode="auto">
          <a:xfrm>
            <a:off x="7315200" y="5943600"/>
            <a:ext cx="1219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Idlest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2" name="타원 111"/>
          <p:cNvSpPr/>
          <p:nvPr/>
        </p:nvSpPr>
        <p:spPr bwMode="auto">
          <a:xfrm>
            <a:off x="7620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3" name="직사각형 112"/>
          <p:cNvSpPr/>
          <p:nvPr/>
        </p:nvSpPr>
        <p:spPr bwMode="auto">
          <a:xfrm>
            <a:off x="6858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7" name="모서리가 둥근 직사각형 126"/>
          <p:cNvSpPr/>
          <p:nvPr/>
        </p:nvSpPr>
        <p:spPr bwMode="auto">
          <a:xfrm>
            <a:off x="5181600" y="5867400"/>
            <a:ext cx="4572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8" name="모서리가 둥근 직사각형 127"/>
          <p:cNvSpPr/>
          <p:nvPr/>
        </p:nvSpPr>
        <p:spPr bwMode="auto">
          <a:xfrm>
            <a:off x="6934200" y="5867400"/>
            <a:ext cx="4572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8" name="타원 137"/>
          <p:cNvSpPr/>
          <p:nvPr/>
        </p:nvSpPr>
        <p:spPr bwMode="auto">
          <a:xfrm>
            <a:off x="2667000" y="58674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9" name="타원 138"/>
          <p:cNvSpPr/>
          <p:nvPr/>
        </p:nvSpPr>
        <p:spPr bwMode="auto">
          <a:xfrm>
            <a:off x="3886200" y="58674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1" name="직사각형 140"/>
          <p:cNvSpPr/>
          <p:nvPr/>
        </p:nvSpPr>
        <p:spPr bwMode="auto">
          <a:xfrm>
            <a:off x="3048000" y="5943600"/>
            <a:ext cx="685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READY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2" name="직사각형 141"/>
          <p:cNvSpPr/>
          <p:nvPr/>
        </p:nvSpPr>
        <p:spPr bwMode="auto">
          <a:xfrm>
            <a:off x="4267200" y="59436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RUNNING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4" name="직사각형 143"/>
          <p:cNvSpPr/>
          <p:nvPr/>
        </p:nvSpPr>
        <p:spPr bwMode="auto">
          <a:xfrm>
            <a:off x="2743200" y="6324600"/>
            <a:ext cx="3581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(Assumption:</a:t>
            </a:r>
            <a:r>
              <a:rPr kumimoji="1" lang="en-US" altLang="ko-KR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a</a:t>
            </a: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ll tasks have same weight)</a:t>
            </a:r>
            <a:endParaRPr kumimoji="1" lang="ko-KR" altLang="en-US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8" name="직사각형 147"/>
          <p:cNvSpPr/>
          <p:nvPr/>
        </p:nvSpPr>
        <p:spPr bwMode="auto">
          <a:xfrm>
            <a:off x="2514600" y="4114800"/>
            <a:ext cx="46482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If the</a:t>
            </a:r>
            <a:r>
              <a:rPr kumimoji="1" lang="en-US" altLang="ko-KR" sz="11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tick value is equal to or greater than parameter 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“</a:t>
            </a:r>
            <a:r>
              <a:rPr kumimoji="1" lang="en-US" altLang="ko-KR" sz="1100" i="1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next_balance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”, 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Step1: raises a </a:t>
            </a:r>
            <a:r>
              <a:rPr kumimoji="1" lang="en-US" altLang="ko-KR" sz="1100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softirq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“</a:t>
            </a:r>
            <a:r>
              <a:rPr kumimoji="1" lang="en-US" altLang="ko-KR" sz="1100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SCHED_SOFTIRQ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 to kernel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Step2: finds the idlest run-queue to invoke a kernel thread “</a:t>
            </a:r>
            <a:r>
              <a:rPr lang="en-US" altLang="ko-KR" sz="1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ksoftirqd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”</a:t>
            </a:r>
            <a:endParaRPr kumimoji="1" lang="en-US" altLang="ko-KR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1" name="모서리가 둥근 직사각형 150"/>
          <p:cNvSpPr/>
          <p:nvPr/>
        </p:nvSpPr>
        <p:spPr bwMode="auto">
          <a:xfrm>
            <a:off x="2743200" y="2362200"/>
            <a:ext cx="16764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2" name="직사각형 151"/>
          <p:cNvSpPr/>
          <p:nvPr/>
        </p:nvSpPr>
        <p:spPr bwMode="auto">
          <a:xfrm>
            <a:off x="2895600" y="32004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Softirq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table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 bwMode="auto">
          <a:xfrm>
            <a:off x="2819400" y="2438400"/>
            <a:ext cx="1524000" cy="2286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8" name="모서리가 둥근 직사각형 47"/>
          <p:cNvSpPr/>
          <p:nvPr/>
        </p:nvSpPr>
        <p:spPr bwMode="auto">
          <a:xfrm>
            <a:off x="2819400" y="2743200"/>
            <a:ext cx="1524000" cy="2286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3352800" y="2971800"/>
            <a:ext cx="6096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…</a:t>
            </a:r>
            <a:endParaRPr kumimoji="1" lang="ko-KR" altLang="en-US" sz="1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895600" y="27432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???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2895600" y="24384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SCHED_SOFTIRQ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2" name="타원 51"/>
          <p:cNvSpPr/>
          <p:nvPr/>
        </p:nvSpPr>
        <p:spPr bwMode="auto">
          <a:xfrm>
            <a:off x="16002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15240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4" name="모서리가 둥근 직사각형 53"/>
          <p:cNvSpPr/>
          <p:nvPr/>
        </p:nvSpPr>
        <p:spPr bwMode="auto">
          <a:xfrm>
            <a:off x="6858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6096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6" name="모서리가 둥근 직사각형 55"/>
          <p:cNvSpPr/>
          <p:nvPr/>
        </p:nvSpPr>
        <p:spPr bwMode="auto">
          <a:xfrm>
            <a:off x="15240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14478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8" name="타원 57"/>
          <p:cNvSpPr/>
          <p:nvPr/>
        </p:nvSpPr>
        <p:spPr bwMode="auto">
          <a:xfrm>
            <a:off x="7620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6858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2514600" y="4876800"/>
            <a:ext cx="46482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Step3: the thread executes a function “</a:t>
            </a:r>
            <a:r>
              <a:rPr lang="en-US" altLang="ko-KR" sz="1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do_ksoftirqd</a:t>
            </a:r>
            <a:r>
              <a:rPr lang="en-US" altLang="ko-KR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()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” that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         picks a </a:t>
            </a:r>
            <a:r>
              <a:rPr lang="en-US" altLang="ko-KR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softirq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and calls its handler function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Step4:</a:t>
            </a:r>
            <a:r>
              <a:rPr kumimoji="1" lang="en-US" altLang="ko-KR" sz="11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the handler function finds the busiest run-queue to pull a task</a:t>
            </a:r>
            <a:endParaRPr kumimoji="1" lang="en-US" altLang="ko-KR" sz="11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2" name="모서리가 둥근 직사각형 61"/>
          <p:cNvSpPr/>
          <p:nvPr/>
        </p:nvSpPr>
        <p:spPr bwMode="auto">
          <a:xfrm>
            <a:off x="4800600" y="2438400"/>
            <a:ext cx="1828800" cy="304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4876800" y="2438400"/>
            <a:ext cx="17526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run_rebalance_domains</a:t>
            </a: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()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cxnSp>
        <p:nvCxnSpPr>
          <p:cNvPr id="65" name="직선 화살표 연결선 64"/>
          <p:cNvCxnSpPr>
            <a:stCxn id="51" idx="3"/>
            <a:endCxn id="62" idx="1"/>
          </p:cNvCxnSpPr>
          <p:nvPr/>
        </p:nvCxnSpPr>
        <p:spPr bwMode="auto">
          <a:xfrm>
            <a:off x="4343400" y="2552700"/>
            <a:ext cx="457200" cy="381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직사각형 60"/>
          <p:cNvSpPr/>
          <p:nvPr/>
        </p:nvSpPr>
        <p:spPr bwMode="auto">
          <a:xfrm>
            <a:off x="4572000" y="2133600"/>
            <a:ext cx="2590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Handler function (bottom-half handler)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모서리가 둥근 직사각형 152"/>
          <p:cNvSpPr/>
          <p:nvPr/>
        </p:nvSpPr>
        <p:spPr bwMode="auto">
          <a:xfrm>
            <a:off x="2667000" y="2286000"/>
            <a:ext cx="1828800" cy="11430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4" name="직사각형 133"/>
          <p:cNvSpPr/>
          <p:nvPr/>
        </p:nvSpPr>
        <p:spPr bwMode="auto">
          <a:xfrm>
            <a:off x="2514600" y="5791200"/>
            <a:ext cx="60198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6096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14478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Passive Load Balancing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Implementation – step5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r>
              <a:rPr lang="ko-KR" altLang="en-US" dirty="0"/>
              <a:t> </a:t>
            </a:r>
            <a:r>
              <a:rPr lang="en-US" altLang="ko-KR" dirty="0"/>
              <a:t>Cases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685800" y="2438400"/>
            <a:ext cx="609600" cy="1905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1524000" y="2438400"/>
            <a:ext cx="609600" cy="1905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762000" y="25146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16002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6858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15240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7620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7620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16002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34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3716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5334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13716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33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3716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685800" y="25908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6858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15240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ksoftirqd</a:t>
            </a:r>
            <a:endParaRPr kumimoji="1" lang="ko-KR" altLang="en-US" sz="7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58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15240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7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6" name="직사각형 105"/>
          <p:cNvSpPr/>
          <p:nvPr/>
        </p:nvSpPr>
        <p:spPr bwMode="auto">
          <a:xfrm>
            <a:off x="5486400" y="5943600"/>
            <a:ext cx="1480457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Busiest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7" name="직사각형 106"/>
          <p:cNvSpPr/>
          <p:nvPr/>
        </p:nvSpPr>
        <p:spPr bwMode="auto">
          <a:xfrm>
            <a:off x="7315200" y="5943600"/>
            <a:ext cx="1219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Idlest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2" name="타원 111"/>
          <p:cNvSpPr/>
          <p:nvPr/>
        </p:nvSpPr>
        <p:spPr bwMode="auto">
          <a:xfrm>
            <a:off x="7620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3" name="직사각형 112"/>
          <p:cNvSpPr/>
          <p:nvPr/>
        </p:nvSpPr>
        <p:spPr bwMode="auto">
          <a:xfrm>
            <a:off x="6858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7" name="모서리가 둥근 직사각형 126"/>
          <p:cNvSpPr/>
          <p:nvPr/>
        </p:nvSpPr>
        <p:spPr bwMode="auto">
          <a:xfrm>
            <a:off x="5181600" y="5867400"/>
            <a:ext cx="4572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8" name="모서리가 둥근 직사각형 127"/>
          <p:cNvSpPr/>
          <p:nvPr/>
        </p:nvSpPr>
        <p:spPr bwMode="auto">
          <a:xfrm>
            <a:off x="6934200" y="5867400"/>
            <a:ext cx="4572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8" name="타원 137"/>
          <p:cNvSpPr/>
          <p:nvPr/>
        </p:nvSpPr>
        <p:spPr bwMode="auto">
          <a:xfrm>
            <a:off x="2667000" y="58674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9" name="타원 138"/>
          <p:cNvSpPr/>
          <p:nvPr/>
        </p:nvSpPr>
        <p:spPr bwMode="auto">
          <a:xfrm>
            <a:off x="3886200" y="58674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1" name="직사각형 140"/>
          <p:cNvSpPr/>
          <p:nvPr/>
        </p:nvSpPr>
        <p:spPr bwMode="auto">
          <a:xfrm>
            <a:off x="3048000" y="5943600"/>
            <a:ext cx="685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READY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2" name="직사각형 141"/>
          <p:cNvSpPr/>
          <p:nvPr/>
        </p:nvSpPr>
        <p:spPr bwMode="auto">
          <a:xfrm>
            <a:off x="4267200" y="59436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RUNNING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4" name="직사각형 143"/>
          <p:cNvSpPr/>
          <p:nvPr/>
        </p:nvSpPr>
        <p:spPr bwMode="auto">
          <a:xfrm>
            <a:off x="2743200" y="6324600"/>
            <a:ext cx="3581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(Assumption:</a:t>
            </a:r>
            <a:r>
              <a:rPr kumimoji="1" lang="en-US" altLang="ko-KR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a</a:t>
            </a: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ll tasks have same weight)</a:t>
            </a:r>
            <a:endParaRPr kumimoji="1" lang="ko-KR" altLang="en-US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8" name="직사각형 147"/>
          <p:cNvSpPr/>
          <p:nvPr/>
        </p:nvSpPr>
        <p:spPr bwMode="auto">
          <a:xfrm>
            <a:off x="2514600" y="4114800"/>
            <a:ext cx="46482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If the</a:t>
            </a:r>
            <a:r>
              <a:rPr kumimoji="1" lang="en-US" altLang="ko-KR" sz="11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tick value is equal to or greater than parameter 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“</a:t>
            </a:r>
            <a:r>
              <a:rPr kumimoji="1" lang="en-US" altLang="ko-KR" sz="1100" i="1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next_balance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”, 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Step1: raises a </a:t>
            </a:r>
            <a:r>
              <a:rPr kumimoji="1" lang="en-US" altLang="ko-KR" sz="1100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softirq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“</a:t>
            </a:r>
            <a:r>
              <a:rPr kumimoji="1" lang="en-US" altLang="ko-KR" sz="1100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SCHED_SOFTIRQ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” to kernel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Step2: finds the idlest run-queue to invoke a kernel thread “</a:t>
            </a:r>
            <a:r>
              <a:rPr lang="en-US" altLang="ko-KR" sz="1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ksoftirqd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”</a:t>
            </a:r>
            <a:endParaRPr kumimoji="1" lang="en-US" altLang="ko-KR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1" name="모서리가 둥근 직사각형 150"/>
          <p:cNvSpPr/>
          <p:nvPr/>
        </p:nvSpPr>
        <p:spPr bwMode="auto">
          <a:xfrm>
            <a:off x="2743200" y="2362200"/>
            <a:ext cx="16764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2" name="직사각형 151"/>
          <p:cNvSpPr/>
          <p:nvPr/>
        </p:nvSpPr>
        <p:spPr bwMode="auto">
          <a:xfrm>
            <a:off x="2895600" y="32004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Softirq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table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 bwMode="auto">
          <a:xfrm>
            <a:off x="2819400" y="2438400"/>
            <a:ext cx="1524000" cy="2286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8" name="모서리가 둥근 직사각형 47"/>
          <p:cNvSpPr/>
          <p:nvPr/>
        </p:nvSpPr>
        <p:spPr bwMode="auto">
          <a:xfrm>
            <a:off x="2819400" y="2743200"/>
            <a:ext cx="1524000" cy="2286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3352800" y="2971800"/>
            <a:ext cx="6096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…</a:t>
            </a:r>
            <a:endParaRPr kumimoji="1" lang="ko-KR" altLang="en-US" sz="1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895600" y="27432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???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2895600" y="2438400"/>
            <a:ext cx="1447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SCHED_SOFTIRQ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2" name="타원 51"/>
          <p:cNvSpPr/>
          <p:nvPr/>
        </p:nvSpPr>
        <p:spPr bwMode="auto">
          <a:xfrm>
            <a:off x="16002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15240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4" name="모서리가 둥근 직사각형 53"/>
          <p:cNvSpPr/>
          <p:nvPr/>
        </p:nvSpPr>
        <p:spPr bwMode="auto">
          <a:xfrm>
            <a:off x="6858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6096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6" name="모서리가 둥근 직사각형 55"/>
          <p:cNvSpPr/>
          <p:nvPr/>
        </p:nvSpPr>
        <p:spPr bwMode="auto">
          <a:xfrm>
            <a:off x="15240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14478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8" name="타원 57"/>
          <p:cNvSpPr/>
          <p:nvPr/>
        </p:nvSpPr>
        <p:spPr bwMode="auto">
          <a:xfrm>
            <a:off x="16002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15240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2514600" y="4876800"/>
            <a:ext cx="46482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Step3: the thread executes a function “</a:t>
            </a:r>
            <a:r>
              <a:rPr lang="en-US" altLang="ko-KR" sz="1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do_ksoftirqd</a:t>
            </a:r>
            <a:r>
              <a:rPr lang="en-US" altLang="ko-KR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()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” that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         picks a </a:t>
            </a:r>
            <a:r>
              <a:rPr lang="en-US" altLang="ko-KR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softirq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and calls its handler function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Step4:</a:t>
            </a:r>
            <a:r>
              <a:rPr kumimoji="1" lang="en-US" altLang="ko-KR" sz="11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the handler function finds the busiest run-queue to pull a task</a:t>
            </a:r>
          </a:p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Step5:</a:t>
            </a: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task migration</a:t>
            </a:r>
            <a:endParaRPr kumimoji="1" lang="en-US" altLang="ko-KR" sz="11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2" name="모서리가 둥근 직사각형 61"/>
          <p:cNvSpPr/>
          <p:nvPr/>
        </p:nvSpPr>
        <p:spPr bwMode="auto">
          <a:xfrm>
            <a:off x="4800600" y="2438400"/>
            <a:ext cx="1828800" cy="304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4876800" y="2438400"/>
            <a:ext cx="17526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run_rebalance_domains</a:t>
            </a: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()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cxnSp>
        <p:nvCxnSpPr>
          <p:cNvPr id="65" name="직선 화살표 연결선 64"/>
          <p:cNvCxnSpPr>
            <a:stCxn id="51" idx="3"/>
            <a:endCxn id="62" idx="1"/>
          </p:cNvCxnSpPr>
          <p:nvPr/>
        </p:nvCxnSpPr>
        <p:spPr bwMode="auto">
          <a:xfrm>
            <a:off x="4343400" y="2552700"/>
            <a:ext cx="457200" cy="381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직사각형 65"/>
          <p:cNvSpPr/>
          <p:nvPr/>
        </p:nvSpPr>
        <p:spPr bwMode="auto">
          <a:xfrm>
            <a:off x="4572000" y="2133600"/>
            <a:ext cx="2590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Handler function (bottom-half handler)</a:t>
            </a:r>
          </a:p>
        </p:txBody>
      </p:sp>
      <p:sp>
        <p:nvSpPr>
          <p:cNvPr id="61" name="타원 60"/>
          <p:cNvSpPr/>
          <p:nvPr/>
        </p:nvSpPr>
        <p:spPr bwMode="auto">
          <a:xfrm>
            <a:off x="762000" y="3886200"/>
            <a:ext cx="426720" cy="399393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4" name="직사각형 63"/>
          <p:cNvSpPr/>
          <p:nvPr/>
        </p:nvSpPr>
        <p:spPr bwMode="auto">
          <a:xfrm>
            <a:off x="6858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7" name="원호 66"/>
          <p:cNvSpPr/>
          <p:nvPr/>
        </p:nvSpPr>
        <p:spPr bwMode="auto">
          <a:xfrm rot="6823975">
            <a:off x="529907" y="2931357"/>
            <a:ext cx="1786230" cy="576470"/>
          </a:xfrm>
          <a:prstGeom prst="arc">
            <a:avLst>
              <a:gd name="adj1" fmla="val 16200000"/>
              <a:gd name="adj2" fmla="val 2121898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모서리가 둥근 직사각형 98"/>
          <p:cNvSpPr/>
          <p:nvPr/>
        </p:nvSpPr>
        <p:spPr bwMode="auto">
          <a:xfrm>
            <a:off x="40386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32004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Passive Load Balancing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Implementation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r>
              <a:rPr lang="ko-KR" altLang="en-US" dirty="0"/>
              <a:t> </a:t>
            </a:r>
            <a:r>
              <a:rPr lang="en-US" altLang="ko-KR" dirty="0"/>
              <a:t>Cases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3276600" y="2438400"/>
            <a:ext cx="609600" cy="1905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4114800" y="2438400"/>
            <a:ext cx="609600" cy="1905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33528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41910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32766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41148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33528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33528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41910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1242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39624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31242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39624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31242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3962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32766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32766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32766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41148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2" name="타원 111"/>
          <p:cNvSpPr/>
          <p:nvPr/>
        </p:nvSpPr>
        <p:spPr bwMode="auto">
          <a:xfrm>
            <a:off x="33528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3" name="직사각형 112"/>
          <p:cNvSpPr/>
          <p:nvPr/>
        </p:nvSpPr>
        <p:spPr bwMode="auto">
          <a:xfrm>
            <a:off x="32766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2" name="타원 51"/>
          <p:cNvSpPr/>
          <p:nvPr/>
        </p:nvSpPr>
        <p:spPr bwMode="auto">
          <a:xfrm>
            <a:off x="41910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41148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4" name="모서리가 둥근 직사각형 53"/>
          <p:cNvSpPr/>
          <p:nvPr/>
        </p:nvSpPr>
        <p:spPr bwMode="auto">
          <a:xfrm>
            <a:off x="32766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32004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6" name="모서리가 둥근 직사각형 55"/>
          <p:cNvSpPr/>
          <p:nvPr/>
        </p:nvSpPr>
        <p:spPr bwMode="auto">
          <a:xfrm>
            <a:off x="41148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40386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41148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7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9" name="모서리가 둥근 직사각형 68"/>
          <p:cNvSpPr/>
          <p:nvPr/>
        </p:nvSpPr>
        <p:spPr bwMode="auto">
          <a:xfrm>
            <a:off x="6096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0" name="모서리가 둥근 직사각형 69"/>
          <p:cNvSpPr/>
          <p:nvPr/>
        </p:nvSpPr>
        <p:spPr bwMode="auto">
          <a:xfrm>
            <a:off x="1447800" y="2362200"/>
            <a:ext cx="762000" cy="3581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1" name="모서리가 둥근 직사각형 70"/>
          <p:cNvSpPr/>
          <p:nvPr/>
        </p:nvSpPr>
        <p:spPr bwMode="auto">
          <a:xfrm>
            <a:off x="685800" y="2438400"/>
            <a:ext cx="609600" cy="1905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2" name="모서리가 둥근 직사각형 71"/>
          <p:cNvSpPr/>
          <p:nvPr/>
        </p:nvSpPr>
        <p:spPr bwMode="auto">
          <a:xfrm>
            <a:off x="1524000" y="2438400"/>
            <a:ext cx="609600" cy="1905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3" name="타원 72"/>
          <p:cNvSpPr/>
          <p:nvPr/>
        </p:nvSpPr>
        <p:spPr bwMode="auto">
          <a:xfrm>
            <a:off x="762000" y="25146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4" name="모서리가 둥근 직사각형 73"/>
          <p:cNvSpPr/>
          <p:nvPr/>
        </p:nvSpPr>
        <p:spPr bwMode="auto">
          <a:xfrm>
            <a:off x="6858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5" name="모서리가 둥근 직사각형 74"/>
          <p:cNvSpPr/>
          <p:nvPr/>
        </p:nvSpPr>
        <p:spPr bwMode="auto">
          <a:xfrm>
            <a:off x="1524000" y="46482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6" name="타원 75"/>
          <p:cNvSpPr/>
          <p:nvPr/>
        </p:nvSpPr>
        <p:spPr bwMode="auto">
          <a:xfrm>
            <a:off x="7620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7" name="타원 76"/>
          <p:cNvSpPr/>
          <p:nvPr/>
        </p:nvSpPr>
        <p:spPr bwMode="auto">
          <a:xfrm>
            <a:off x="7620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8" name="타원 77"/>
          <p:cNvSpPr/>
          <p:nvPr/>
        </p:nvSpPr>
        <p:spPr bwMode="auto">
          <a:xfrm>
            <a:off x="1600200" y="47060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9" name="직사각형 78"/>
          <p:cNvSpPr/>
          <p:nvPr/>
        </p:nvSpPr>
        <p:spPr bwMode="auto">
          <a:xfrm>
            <a:off x="5334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0" name="직사각형 79"/>
          <p:cNvSpPr/>
          <p:nvPr/>
        </p:nvSpPr>
        <p:spPr bwMode="auto">
          <a:xfrm>
            <a:off x="1371600" y="43434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1" name="직사각형 80"/>
          <p:cNvSpPr/>
          <p:nvPr/>
        </p:nvSpPr>
        <p:spPr bwMode="auto">
          <a:xfrm>
            <a:off x="5334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1371600" y="52578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3" name="직사각형 82"/>
          <p:cNvSpPr/>
          <p:nvPr/>
        </p:nvSpPr>
        <p:spPr bwMode="auto">
          <a:xfrm>
            <a:off x="533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4" name="직사각형 83"/>
          <p:cNvSpPr/>
          <p:nvPr/>
        </p:nvSpPr>
        <p:spPr bwMode="auto">
          <a:xfrm>
            <a:off x="13716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5" name="직사각형 84"/>
          <p:cNvSpPr/>
          <p:nvPr/>
        </p:nvSpPr>
        <p:spPr bwMode="auto">
          <a:xfrm>
            <a:off x="685800" y="25908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6858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6858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1524000" y="48006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7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9" name="타원 88"/>
          <p:cNvSpPr/>
          <p:nvPr/>
        </p:nvSpPr>
        <p:spPr bwMode="auto">
          <a:xfrm>
            <a:off x="7620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0" name="직사각형 89"/>
          <p:cNvSpPr/>
          <p:nvPr/>
        </p:nvSpPr>
        <p:spPr bwMode="auto">
          <a:xfrm>
            <a:off x="6858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1" name="타원 90"/>
          <p:cNvSpPr/>
          <p:nvPr/>
        </p:nvSpPr>
        <p:spPr bwMode="auto">
          <a:xfrm>
            <a:off x="16002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2" name="직사각형 91"/>
          <p:cNvSpPr/>
          <p:nvPr/>
        </p:nvSpPr>
        <p:spPr bwMode="auto">
          <a:xfrm>
            <a:off x="15240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3" name="모서리가 둥근 직사각형 92"/>
          <p:cNvSpPr/>
          <p:nvPr/>
        </p:nvSpPr>
        <p:spPr bwMode="auto">
          <a:xfrm>
            <a:off x="6858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4" name="직사각형 93"/>
          <p:cNvSpPr/>
          <p:nvPr/>
        </p:nvSpPr>
        <p:spPr bwMode="auto">
          <a:xfrm>
            <a:off x="6096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5" name="모서리가 둥근 직사각형 94"/>
          <p:cNvSpPr/>
          <p:nvPr/>
        </p:nvSpPr>
        <p:spPr bwMode="auto">
          <a:xfrm>
            <a:off x="1524000" y="5638800"/>
            <a:ext cx="609600" cy="228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6" name="직사각형 95"/>
          <p:cNvSpPr/>
          <p:nvPr/>
        </p:nvSpPr>
        <p:spPr bwMode="auto">
          <a:xfrm>
            <a:off x="1447800" y="56388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Next_balance</a:t>
            </a:r>
            <a:endParaRPr kumimoji="1" lang="ko-KR" altLang="en-US" sz="6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7" name="타원 96"/>
          <p:cNvSpPr/>
          <p:nvPr/>
        </p:nvSpPr>
        <p:spPr bwMode="auto">
          <a:xfrm>
            <a:off x="762000" y="38862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8" name="직사각형 97"/>
          <p:cNvSpPr/>
          <p:nvPr/>
        </p:nvSpPr>
        <p:spPr bwMode="auto">
          <a:xfrm>
            <a:off x="685800" y="3962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0" name="오른쪽 화살표 99"/>
          <p:cNvSpPr/>
          <p:nvPr/>
        </p:nvSpPr>
        <p:spPr bwMode="auto">
          <a:xfrm>
            <a:off x="2362200" y="3810000"/>
            <a:ext cx="762000" cy="3048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Passive Load Balancing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ko-KR" dirty="0" smtClean="0"/>
              <a:t>Drawback</a:t>
            </a:r>
          </a:p>
          <a:p>
            <a:pPr lvl="1"/>
            <a:r>
              <a:rPr lang="en-US" altLang="ko-KR" dirty="0" smtClean="0"/>
              <a:t>This algorithm has </a:t>
            </a:r>
            <a:r>
              <a:rPr lang="en-US" altLang="ko-KR" b="1" u="sng" dirty="0" smtClean="0">
                <a:solidFill>
                  <a:srgbClr val="FF0000"/>
                </a:solidFill>
              </a:rPr>
              <a:t>large overhead</a:t>
            </a:r>
          </a:p>
          <a:p>
            <a:pPr lvl="2"/>
            <a:r>
              <a:rPr lang="en-US" altLang="ko-KR" dirty="0" smtClean="0"/>
              <a:t>The algorithm should check the maximum and minimum load out of all cores</a:t>
            </a:r>
          </a:p>
          <a:p>
            <a:pPr lvl="2"/>
            <a:r>
              <a:rPr lang="en-US" altLang="ko-KR" dirty="0" smtClean="0"/>
              <a:t>And, if a current core is </a:t>
            </a:r>
            <a:r>
              <a:rPr lang="en-US" altLang="ko-KR" b="1" u="sng" dirty="0" smtClean="0"/>
              <a:t>not</a:t>
            </a:r>
            <a:r>
              <a:rPr lang="en-US" altLang="ko-KR" dirty="0" smtClean="0"/>
              <a:t> the idlest one, </a:t>
            </a:r>
          </a:p>
          <a:p>
            <a:pPr lvl="3"/>
            <a:r>
              <a:rPr lang="en-US" altLang="ko-KR" dirty="0" smtClean="0"/>
              <a:t>The kernel thread “</a:t>
            </a:r>
            <a:r>
              <a:rPr lang="en-US" altLang="ko-KR" dirty="0" err="1" smtClean="0"/>
              <a:t>ksoftirqd</a:t>
            </a:r>
            <a:r>
              <a:rPr lang="en-US" altLang="ko-KR" dirty="0" smtClean="0"/>
              <a:t>” should be </a:t>
            </a:r>
            <a:r>
              <a:rPr lang="en-US" altLang="ko-KR" dirty="0" err="1" smtClean="0"/>
              <a:t>enqueued</a:t>
            </a:r>
            <a:r>
              <a:rPr lang="en-US" altLang="ko-KR" dirty="0" smtClean="0"/>
              <a:t> to the idlest run-queue of other core and waken up</a:t>
            </a:r>
          </a:p>
          <a:p>
            <a:pPr lvl="3"/>
            <a:r>
              <a:rPr lang="en-US" altLang="ko-KR" dirty="0" smtClean="0"/>
              <a:t>Also, a current task of the target core that has the idlest run-queue is preempted by “</a:t>
            </a:r>
            <a:r>
              <a:rPr lang="en-US" altLang="ko-KR" dirty="0" err="1" smtClean="0"/>
              <a:t>ksoftirqd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Tradeoff: balancing time interval </a:t>
            </a:r>
            <a:r>
              <a:rPr lang="en-US" altLang="ko-KR" dirty="0" smtClean="0">
                <a:sym typeface="Wingdings" pitchFamily="2" charset="2"/>
              </a:rPr>
              <a:t></a:t>
            </a:r>
            <a:r>
              <a:rPr lang="en-US" altLang="ko-KR" dirty="0" smtClean="0"/>
              <a:t> throughput latency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r>
              <a:rPr lang="ko-KR" altLang="en-US" dirty="0"/>
              <a:t> </a:t>
            </a:r>
            <a:r>
              <a:rPr lang="en-US" altLang="ko-KR" dirty="0"/>
              <a:t>Cases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Load balancing</a:t>
            </a:r>
          </a:p>
          <a:p>
            <a:pPr lvl="1"/>
            <a:r>
              <a:rPr lang="en-US" altLang="ko-KR" dirty="0" smtClean="0"/>
              <a:t>Purpose</a:t>
            </a:r>
          </a:p>
          <a:p>
            <a:pPr lvl="1"/>
            <a:r>
              <a:rPr lang="en-US" altLang="ko-KR" dirty="0" smtClean="0"/>
              <a:t>Definition</a:t>
            </a:r>
          </a:p>
          <a:p>
            <a:pPr lvl="1"/>
            <a:r>
              <a:rPr lang="en-US" altLang="ko-KR" dirty="0" smtClean="0"/>
              <a:t>General cases</a:t>
            </a:r>
          </a:p>
          <a:p>
            <a:pPr lvl="2"/>
            <a:r>
              <a:rPr lang="en-US" altLang="ko-KR" dirty="0" smtClean="0"/>
              <a:t>Active load balancing</a:t>
            </a:r>
          </a:p>
          <a:p>
            <a:pPr lvl="2"/>
            <a:r>
              <a:rPr lang="en-US" altLang="ko-KR" dirty="0" smtClean="0"/>
              <a:t>Passive load balancing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Special cases</a:t>
            </a:r>
          </a:p>
          <a:p>
            <a:pPr lvl="2"/>
            <a:r>
              <a:rPr lang="en-US" altLang="ko-KR" dirty="0" smtClean="0"/>
              <a:t>Execution of a new task</a:t>
            </a:r>
          </a:p>
          <a:p>
            <a:pPr lvl="2"/>
            <a:r>
              <a:rPr lang="en-US" altLang="ko-KR" dirty="0" smtClean="0"/>
              <a:t>CPU’s shut down or intentionally being </a:t>
            </a:r>
            <a:r>
              <a:rPr lang="en-US" altLang="ko-KR" dirty="0" smtClean="0"/>
              <a:t>IDLE</a:t>
            </a:r>
          </a:p>
          <a:p>
            <a:pPr lvl="1"/>
            <a:r>
              <a:rPr lang="en-US" altLang="ko-KR" dirty="0" smtClean="0"/>
              <a:t>Limitation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Load Balance in Linux 2.6.32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Load balancing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Purpose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Definition</a:t>
            </a:r>
          </a:p>
          <a:p>
            <a:pPr lvl="1"/>
            <a:r>
              <a:rPr lang="en-US" altLang="ko-KR" dirty="0" smtClean="0"/>
              <a:t>General cases</a:t>
            </a:r>
          </a:p>
          <a:p>
            <a:pPr lvl="2"/>
            <a:r>
              <a:rPr lang="en-US" altLang="ko-KR" dirty="0" smtClean="0"/>
              <a:t>Active load balancing</a:t>
            </a:r>
          </a:p>
          <a:p>
            <a:pPr lvl="2"/>
            <a:r>
              <a:rPr lang="en-US" altLang="ko-KR" dirty="0" smtClean="0"/>
              <a:t>Passive</a:t>
            </a:r>
            <a:r>
              <a:rPr lang="ko-KR" altLang="en-US" dirty="0" smtClean="0"/>
              <a:t> </a:t>
            </a:r>
            <a:r>
              <a:rPr lang="en-US" altLang="ko-KR" dirty="0" smtClean="0"/>
              <a:t>load balancing</a:t>
            </a:r>
          </a:p>
          <a:p>
            <a:pPr lvl="1"/>
            <a:r>
              <a:rPr lang="en-US" altLang="ko-KR" dirty="0" smtClean="0"/>
              <a:t>Special cases</a:t>
            </a:r>
          </a:p>
          <a:p>
            <a:pPr lvl="2"/>
            <a:r>
              <a:rPr lang="en-US" altLang="ko-KR" dirty="0" smtClean="0"/>
              <a:t>Execution of a new task</a:t>
            </a:r>
          </a:p>
          <a:p>
            <a:pPr lvl="2"/>
            <a:r>
              <a:rPr lang="en-US" altLang="ko-KR" dirty="0" smtClean="0"/>
              <a:t>CPU’s shut down or intentionally being </a:t>
            </a:r>
            <a:r>
              <a:rPr lang="en-US" altLang="ko-KR" dirty="0" smtClean="0"/>
              <a:t>IDLE</a:t>
            </a:r>
          </a:p>
          <a:p>
            <a:pPr lvl="1"/>
            <a:r>
              <a:rPr lang="en-US" altLang="ko-KR" dirty="0" smtClean="0"/>
              <a:t>Limitation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Load Balance in Linux 2.6.32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Special Cases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Execution of a new task</a:t>
            </a:r>
          </a:p>
          <a:p>
            <a:pPr lvl="1"/>
            <a:r>
              <a:rPr lang="en-US" altLang="ko-KR" dirty="0" smtClean="0"/>
              <a:t>When a new task is created in one core, kernel checks the core’s load whether it is reasonable to handle a new task</a:t>
            </a:r>
          </a:p>
          <a:p>
            <a:pPr lvl="2"/>
            <a:r>
              <a:rPr lang="en-US" altLang="ko-KR" dirty="0" smtClean="0"/>
              <a:t>If the load is unacceptable, current task of the core is migrated to the idlest core’s run-queue and rescheduled</a:t>
            </a:r>
          </a:p>
          <a:p>
            <a:pPr lvl="2"/>
            <a:r>
              <a:rPr lang="en-US" altLang="ko-KR" dirty="0" smtClean="0"/>
              <a:t>And a new task is executed in the core (not the idlest core)</a:t>
            </a:r>
          </a:p>
          <a:p>
            <a:r>
              <a:rPr lang="en-US" altLang="ko-KR" dirty="0" smtClean="0"/>
              <a:t>CPU’s shut down or intentionally being IDLE</a:t>
            </a:r>
          </a:p>
          <a:p>
            <a:pPr lvl="1"/>
            <a:r>
              <a:rPr lang="en-US" altLang="ko-KR" dirty="0" smtClean="0"/>
              <a:t>When one core should be shut down or intentionally be IDLE</a:t>
            </a:r>
            <a:r>
              <a:rPr lang="en-US" altLang="ko-KR" dirty="0" smtClean="0"/>
              <a:t>, such as in POWER_SAVING_LOAD_BALANCE</a:t>
            </a:r>
          </a:p>
          <a:p>
            <a:pPr lvl="1"/>
            <a:r>
              <a:rPr lang="en-US" altLang="ko-KR" dirty="0" smtClean="0"/>
              <a:t>All </a:t>
            </a:r>
            <a:r>
              <a:rPr lang="en-US" altLang="ko-KR" dirty="0" smtClean="0"/>
              <a:t>tasks in its run-queue are migrated to other cores</a:t>
            </a:r>
          </a:p>
          <a:p>
            <a:pPr lvl="1"/>
            <a:r>
              <a:rPr lang="en-US" altLang="ko-KR" dirty="0" smtClean="0"/>
              <a:t>Actually, this case is just a task migration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Load Balance in Linux 2.6.32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Load balancing</a:t>
            </a:r>
          </a:p>
          <a:p>
            <a:pPr lvl="1"/>
            <a:r>
              <a:rPr lang="en-US" altLang="ko-KR" dirty="0" smtClean="0"/>
              <a:t>Purpose</a:t>
            </a:r>
          </a:p>
          <a:p>
            <a:pPr lvl="1"/>
            <a:r>
              <a:rPr lang="en-US" altLang="ko-KR" dirty="0" smtClean="0"/>
              <a:t>Definition</a:t>
            </a:r>
          </a:p>
          <a:p>
            <a:pPr lvl="1"/>
            <a:r>
              <a:rPr lang="en-US" altLang="ko-KR" dirty="0" smtClean="0"/>
              <a:t>General cases</a:t>
            </a:r>
          </a:p>
          <a:p>
            <a:pPr lvl="2"/>
            <a:r>
              <a:rPr lang="en-US" altLang="ko-KR" dirty="0" smtClean="0"/>
              <a:t>Active load balancing</a:t>
            </a:r>
          </a:p>
          <a:p>
            <a:pPr lvl="2"/>
            <a:r>
              <a:rPr lang="en-US" altLang="ko-KR" dirty="0" smtClean="0"/>
              <a:t>Passive load balancing</a:t>
            </a:r>
          </a:p>
          <a:p>
            <a:pPr lvl="1"/>
            <a:r>
              <a:rPr lang="en-US" altLang="ko-KR" dirty="0" smtClean="0"/>
              <a:t>Special cases</a:t>
            </a:r>
          </a:p>
          <a:p>
            <a:pPr lvl="2"/>
            <a:r>
              <a:rPr lang="en-US" altLang="ko-KR" dirty="0" smtClean="0"/>
              <a:t>Execution of a new task</a:t>
            </a:r>
          </a:p>
          <a:p>
            <a:pPr lvl="2"/>
            <a:r>
              <a:rPr lang="en-US" altLang="ko-KR" dirty="0" smtClean="0"/>
              <a:t>CPU’s shut down or intentionally being </a:t>
            </a:r>
            <a:r>
              <a:rPr lang="en-US" altLang="ko-KR" dirty="0" smtClean="0"/>
              <a:t>IDLE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Limitation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Load Balance in Linux 2.6.32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Global </a:t>
            </a:r>
            <a:r>
              <a:rPr lang="en-US" altLang="ko-KR" dirty="0" smtClean="0"/>
              <a:t>Fairness</a:t>
            </a:r>
          </a:p>
          <a:p>
            <a:pPr lvl="1"/>
            <a:r>
              <a:rPr lang="en-US" altLang="ko-KR" dirty="0" smtClean="0"/>
              <a:t> Global Fairness</a:t>
            </a:r>
            <a:r>
              <a:rPr lang="ko-KR" altLang="en-US" dirty="0" smtClean="0"/>
              <a:t>는 여러 개의 </a:t>
            </a:r>
            <a:r>
              <a:rPr lang="en-US" altLang="ko-KR" dirty="0" smtClean="0"/>
              <a:t>CPU</a:t>
            </a:r>
            <a:r>
              <a:rPr lang="ko-KR" altLang="en-US" dirty="0" smtClean="0"/>
              <a:t>로 이루어진 </a:t>
            </a:r>
            <a:r>
              <a:rPr lang="en-US" altLang="ko-KR" dirty="0" smtClean="0"/>
              <a:t>SMP</a:t>
            </a:r>
            <a:r>
              <a:rPr lang="ko-KR" altLang="en-US" dirty="0" smtClean="0"/>
              <a:t>에서 모든 </a:t>
            </a:r>
            <a:r>
              <a:rPr lang="en-US" altLang="ko-KR" dirty="0" smtClean="0"/>
              <a:t>task</a:t>
            </a:r>
            <a:r>
              <a:rPr lang="ko-KR" altLang="en-US" dirty="0" smtClean="0"/>
              <a:t>가 자신의 </a:t>
            </a:r>
            <a:r>
              <a:rPr lang="en-US" altLang="ko-KR" dirty="0" smtClean="0"/>
              <a:t>weight</a:t>
            </a:r>
            <a:r>
              <a:rPr lang="ko-KR" altLang="en-US" dirty="0" smtClean="0"/>
              <a:t>에 비례해서 </a:t>
            </a:r>
            <a:r>
              <a:rPr lang="en-US" altLang="ko-KR" dirty="0" smtClean="0"/>
              <a:t>run-time</a:t>
            </a:r>
            <a:r>
              <a:rPr lang="ko-KR" altLang="en-US" dirty="0" smtClean="0"/>
              <a:t>을 보장받는 정도를 의미한다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 SMP </a:t>
            </a:r>
            <a:r>
              <a:rPr lang="ko-KR" altLang="en-US" dirty="0" smtClean="0"/>
              <a:t>환경에서 </a:t>
            </a:r>
            <a:r>
              <a:rPr lang="en-US" altLang="ko-KR" dirty="0" smtClean="0"/>
              <a:t>Run queue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CPU</a:t>
            </a:r>
            <a:r>
              <a:rPr lang="ko-KR" altLang="en-US" dirty="0" smtClean="0"/>
              <a:t>에 하나씩 있고</a:t>
            </a:r>
            <a:r>
              <a:rPr lang="en-US" altLang="ko-KR" dirty="0" smtClean="0"/>
              <a:t>, Load Balance</a:t>
            </a:r>
            <a:r>
              <a:rPr lang="ko-KR" altLang="en-US" dirty="0" smtClean="0"/>
              <a:t>는 각 </a:t>
            </a:r>
            <a:r>
              <a:rPr lang="en-US" altLang="ko-KR" dirty="0" smtClean="0"/>
              <a:t>Run queue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load(sum of weight)</a:t>
            </a:r>
            <a:r>
              <a:rPr lang="ko-KR" altLang="en-US" dirty="0" smtClean="0"/>
              <a:t>만을 고려해서 </a:t>
            </a:r>
            <a:r>
              <a:rPr lang="en-US" altLang="ko-KR" dirty="0" smtClean="0"/>
              <a:t>task</a:t>
            </a:r>
            <a:r>
              <a:rPr lang="ko-KR" altLang="en-US" dirty="0" smtClean="0"/>
              <a:t>를 옮기므로 </a:t>
            </a:r>
            <a:r>
              <a:rPr lang="en-US" altLang="ko-KR" dirty="0" smtClean="0"/>
              <a:t>task</a:t>
            </a:r>
            <a:r>
              <a:rPr lang="ko-KR" altLang="en-US" dirty="0" smtClean="0"/>
              <a:t>가 자신의 </a:t>
            </a:r>
            <a:r>
              <a:rPr lang="en-US" altLang="ko-KR" dirty="0" smtClean="0"/>
              <a:t>weight</a:t>
            </a:r>
            <a:r>
              <a:rPr lang="ko-KR" altLang="en-US" dirty="0" smtClean="0"/>
              <a:t>에 비례한 시간을 못 받는 경우가 생긴다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 Example) Dual-core CPU</a:t>
            </a:r>
            <a:r>
              <a:rPr lang="ko-KR" altLang="en-US" dirty="0" smtClean="0"/>
              <a:t>에 서로 같은 </a:t>
            </a:r>
            <a:r>
              <a:rPr lang="en-US" altLang="ko-KR" dirty="0" smtClean="0"/>
              <a:t>weight</a:t>
            </a:r>
            <a:r>
              <a:rPr lang="ko-KR" altLang="en-US" dirty="0" smtClean="0"/>
              <a:t>를 갖는 </a:t>
            </a:r>
            <a:r>
              <a:rPr lang="en-US" altLang="ko-KR" dirty="0" smtClean="0"/>
              <a:t>task1, 2, 3</a:t>
            </a:r>
            <a:r>
              <a:rPr lang="ko-KR" altLang="en-US" dirty="0" smtClean="0"/>
              <a:t>가 있을 때 </a:t>
            </a:r>
            <a:r>
              <a:rPr lang="en-US" altLang="ko-KR" dirty="0" smtClean="0"/>
              <a:t>CPU1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Run-queue</a:t>
            </a:r>
            <a:r>
              <a:rPr lang="ko-KR" altLang="en-US" dirty="0" smtClean="0"/>
              <a:t>에는 </a:t>
            </a:r>
            <a:r>
              <a:rPr lang="en-US" altLang="ko-KR" dirty="0" smtClean="0"/>
              <a:t>task1</a:t>
            </a:r>
            <a:r>
              <a:rPr lang="ko-KR" altLang="en-US" dirty="0" smtClean="0"/>
              <a:t>이 있고</a:t>
            </a:r>
            <a:r>
              <a:rPr lang="en-US" altLang="ko-KR" dirty="0" smtClean="0"/>
              <a:t>, CPU2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Run-queue</a:t>
            </a:r>
            <a:r>
              <a:rPr lang="ko-KR" altLang="en-US" dirty="0" smtClean="0"/>
              <a:t>에는 </a:t>
            </a:r>
            <a:r>
              <a:rPr lang="en-US" altLang="ko-KR" dirty="0" smtClean="0"/>
              <a:t>task2, task3</a:t>
            </a:r>
            <a:r>
              <a:rPr lang="ko-KR" altLang="en-US" dirty="0" smtClean="0"/>
              <a:t>이 들어간다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경우 </a:t>
            </a:r>
            <a:r>
              <a:rPr lang="en-US" altLang="ko-KR" dirty="0" smtClean="0"/>
              <a:t>load balance</a:t>
            </a:r>
            <a:r>
              <a:rPr lang="ko-KR" altLang="en-US" dirty="0" smtClean="0"/>
              <a:t>가 잘 일어나지 않으므로 서로 같은 </a:t>
            </a:r>
            <a:r>
              <a:rPr lang="en-US" altLang="ko-KR" dirty="0" smtClean="0"/>
              <a:t>weight</a:t>
            </a:r>
            <a:r>
              <a:rPr lang="ko-KR" altLang="en-US" dirty="0" smtClean="0"/>
              <a:t>를 갖고 있음에도 같은 </a:t>
            </a:r>
            <a:r>
              <a:rPr lang="en-US" altLang="ko-KR" dirty="0" smtClean="0"/>
              <a:t>run-time</a:t>
            </a:r>
            <a:r>
              <a:rPr lang="ko-KR" altLang="en-US" dirty="0" smtClean="0"/>
              <a:t>을 보장 받지 못한다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Load Balance in Linux 2.6.32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ctr"/>
            <a:r>
              <a:rPr lang="en-US" altLang="ko-KR" sz="7200" b="1" dirty="0" smtClean="0"/>
              <a:t>Q &amp; A?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 smtClean="0"/>
              <a:t>CFS in Linux 2.6.37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Load Balancing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Purpose</a:t>
            </a:r>
          </a:p>
          <a:p>
            <a:pPr lvl="1"/>
            <a:r>
              <a:rPr lang="ko-KR" altLang="en-US" dirty="0" smtClean="0"/>
              <a:t>시스템에 코어 수보다 많은 수의 작업</a:t>
            </a:r>
            <a:r>
              <a:rPr lang="en-US" altLang="ko-KR" dirty="0" smtClean="0"/>
              <a:t>(task)</a:t>
            </a:r>
            <a:r>
              <a:rPr lang="ko-KR" altLang="en-US" dirty="0" smtClean="0"/>
              <a:t>이 있는 한</a:t>
            </a:r>
            <a:r>
              <a:rPr lang="en-US" altLang="ko-KR" dirty="0" smtClean="0"/>
              <a:t>,</a:t>
            </a:r>
            <a:r>
              <a:rPr lang="ko-KR" altLang="en-US" dirty="0" smtClean="0"/>
              <a:t> 모든 코어가 </a:t>
            </a:r>
            <a:r>
              <a:rPr lang="en-US" altLang="ko-KR" dirty="0" smtClean="0"/>
              <a:t>IDLE </a:t>
            </a:r>
            <a:r>
              <a:rPr lang="ko-KR" altLang="en-US" dirty="0" smtClean="0"/>
              <a:t>상태</a:t>
            </a:r>
            <a:r>
              <a:rPr lang="en-US" altLang="ko-KR" dirty="0" smtClean="0"/>
              <a:t> </a:t>
            </a:r>
            <a:r>
              <a:rPr lang="ko-KR" altLang="en-US" dirty="0" smtClean="0"/>
              <a:t>없이 수행하도록 조절</a:t>
            </a:r>
            <a:endParaRPr lang="en-US" altLang="ko-KR" dirty="0" smtClean="0"/>
          </a:p>
          <a:p>
            <a:r>
              <a:rPr lang="en-US" altLang="ko-KR" dirty="0" smtClean="0"/>
              <a:t>Mechanism</a:t>
            </a:r>
          </a:p>
          <a:p>
            <a:pPr lvl="1"/>
            <a:r>
              <a:rPr lang="ko-KR" altLang="en-US" dirty="0" smtClean="0"/>
              <a:t>코어 간에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작업량</a:t>
            </a:r>
            <a:r>
              <a:rPr lang="en-US" altLang="ko-KR" dirty="0" smtClean="0"/>
              <a:t> </a:t>
            </a:r>
            <a:r>
              <a:rPr lang="ko-KR" altLang="en-US" dirty="0" smtClean="0"/>
              <a:t>차이가 크지 않도록 조절</a:t>
            </a:r>
            <a:endParaRPr lang="en-US" altLang="ko-KR" dirty="0" smtClean="0"/>
          </a:p>
          <a:p>
            <a:r>
              <a:rPr lang="en-US" altLang="ko-KR" dirty="0" smtClean="0"/>
              <a:t>Definition</a:t>
            </a:r>
          </a:p>
          <a:p>
            <a:pPr lvl="1"/>
            <a:r>
              <a:rPr lang="en-US" altLang="ko-KR" dirty="0" smtClean="0"/>
              <a:t>Load balancing</a:t>
            </a:r>
          </a:p>
          <a:p>
            <a:pPr lvl="2"/>
            <a:r>
              <a:rPr lang="en-US" altLang="ko-KR" dirty="0" smtClean="0"/>
              <a:t>SMP </a:t>
            </a:r>
            <a:r>
              <a:rPr lang="ko-KR" altLang="en-US" dirty="0" smtClean="0"/>
              <a:t>구조에서 각 코어가 균등한 작업량</a:t>
            </a:r>
            <a:r>
              <a:rPr lang="en-US" altLang="ko-KR" dirty="0" smtClean="0"/>
              <a:t>(load)</a:t>
            </a:r>
            <a:r>
              <a:rPr lang="ko-KR" altLang="en-US" dirty="0" smtClean="0"/>
              <a:t>을 가지도록 조절하는 것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Load</a:t>
            </a:r>
          </a:p>
          <a:p>
            <a:pPr lvl="2"/>
            <a:r>
              <a:rPr lang="ko-KR" altLang="en-US" dirty="0" smtClean="0"/>
              <a:t>코어의 </a:t>
            </a:r>
            <a:r>
              <a:rPr lang="en-US" altLang="ko-KR" dirty="0" smtClean="0"/>
              <a:t>run-queue </a:t>
            </a:r>
            <a:r>
              <a:rPr lang="ko-KR" altLang="en-US" dirty="0" smtClean="0"/>
              <a:t>가 갖는 모든 </a:t>
            </a:r>
            <a:r>
              <a:rPr lang="en-US" altLang="ko-KR" dirty="0" smtClean="0"/>
              <a:t>task </a:t>
            </a:r>
            <a:r>
              <a:rPr lang="ko-KR" altLang="en-US" dirty="0" smtClean="0"/>
              <a:t>들의 </a:t>
            </a:r>
            <a:r>
              <a:rPr lang="en-US" altLang="ko-KR" dirty="0" smtClean="0"/>
              <a:t>weight </a:t>
            </a:r>
            <a:r>
              <a:rPr lang="ko-KR" altLang="en-US" dirty="0" smtClean="0"/>
              <a:t>를 더한 값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Load Balance in Linux 2.6.32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Load Balancing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Definition (cont.)</a:t>
            </a:r>
          </a:p>
          <a:p>
            <a:pPr lvl="1"/>
            <a:r>
              <a:rPr lang="en-US" altLang="ko-KR" dirty="0" smtClean="0"/>
              <a:t>Idlest run-queue</a:t>
            </a:r>
          </a:p>
          <a:p>
            <a:pPr lvl="2"/>
            <a:r>
              <a:rPr lang="en-US" altLang="ko-KR" dirty="0" smtClean="0"/>
              <a:t>A run-queue that has the minimum load among the cores</a:t>
            </a:r>
          </a:p>
          <a:p>
            <a:pPr lvl="1"/>
            <a:r>
              <a:rPr lang="en-US" altLang="ko-KR" dirty="0" smtClean="0"/>
              <a:t>Busiest run-queue</a:t>
            </a:r>
          </a:p>
          <a:p>
            <a:pPr lvl="2"/>
            <a:r>
              <a:rPr lang="en-US" altLang="ko-KR" dirty="0" smtClean="0"/>
              <a:t>A run-queue that has the maximum value which is scale factor “load / (core’s power)”</a:t>
            </a:r>
          </a:p>
          <a:p>
            <a:pPr lvl="2"/>
            <a:r>
              <a:rPr lang="ko-KR" altLang="en-US" dirty="0" smtClean="0"/>
              <a:t>모든</a:t>
            </a:r>
            <a:r>
              <a:rPr lang="en-US" altLang="ko-KR" dirty="0" smtClean="0"/>
              <a:t> </a:t>
            </a:r>
            <a:r>
              <a:rPr lang="ko-KR" altLang="en-US" dirty="0" smtClean="0"/>
              <a:t>코어의 </a:t>
            </a:r>
            <a:r>
              <a:rPr lang="en-US" altLang="ko-KR" dirty="0" smtClean="0"/>
              <a:t>power </a:t>
            </a:r>
            <a:r>
              <a:rPr lang="ko-KR" altLang="en-US" dirty="0" smtClean="0"/>
              <a:t>가 동일하다면 </a:t>
            </a:r>
            <a:r>
              <a:rPr lang="en-US" altLang="ko-KR" dirty="0" smtClean="0"/>
              <a:t>maximum load </a:t>
            </a:r>
            <a:r>
              <a:rPr lang="ko-KR" altLang="en-US" dirty="0" smtClean="0"/>
              <a:t>를 갖는 코어의 </a:t>
            </a:r>
            <a:r>
              <a:rPr lang="en-US" altLang="ko-KR" dirty="0" smtClean="0"/>
              <a:t>run-queue </a:t>
            </a:r>
            <a:r>
              <a:rPr lang="ko-KR" altLang="en-US" dirty="0" smtClean="0"/>
              <a:t>를 의미한다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이종의 프로세서를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사용하는 시스템이라면 각 코어의 </a:t>
            </a:r>
            <a:r>
              <a:rPr lang="en-US" altLang="ko-KR" dirty="0" smtClean="0"/>
              <a:t>power </a:t>
            </a:r>
            <a:r>
              <a:rPr lang="ko-KR" altLang="en-US" dirty="0" smtClean="0"/>
              <a:t>가 다를수도 있다</a:t>
            </a:r>
            <a:r>
              <a:rPr lang="en-US" altLang="ko-KR" dirty="0" smtClean="0"/>
              <a:t>. </a:t>
            </a:r>
          </a:p>
          <a:p>
            <a:pPr lvl="2"/>
            <a:r>
              <a:rPr lang="ko-KR" altLang="en-US" dirty="0" smtClean="0"/>
              <a:t>일반적으로 </a:t>
            </a:r>
            <a:r>
              <a:rPr lang="en-US" altLang="ko-KR" dirty="0" smtClean="0"/>
              <a:t>power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capacity </a:t>
            </a:r>
            <a:r>
              <a:rPr lang="ko-KR" altLang="en-US" dirty="0" smtClean="0"/>
              <a:t>또는 작업수행능력을 의미한다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Load Balance in Linux 2.6.32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Load balancing</a:t>
            </a:r>
          </a:p>
          <a:p>
            <a:pPr lvl="1"/>
            <a:r>
              <a:rPr lang="en-US" altLang="ko-KR" dirty="0" smtClean="0"/>
              <a:t>Purpose</a:t>
            </a:r>
          </a:p>
          <a:p>
            <a:pPr lvl="1"/>
            <a:r>
              <a:rPr lang="en-US" altLang="ko-KR" dirty="0" smtClean="0"/>
              <a:t>Definition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General cases (mainly focused part)</a:t>
            </a:r>
          </a:p>
          <a:p>
            <a:pPr lvl="2"/>
            <a:r>
              <a:rPr lang="en-US" altLang="ko-KR" dirty="0" smtClean="0"/>
              <a:t>Active load balancing</a:t>
            </a:r>
          </a:p>
          <a:p>
            <a:pPr lvl="2"/>
            <a:r>
              <a:rPr lang="en-US" altLang="ko-KR" dirty="0" smtClean="0"/>
              <a:t>Passive load balancing</a:t>
            </a:r>
          </a:p>
          <a:p>
            <a:pPr lvl="1"/>
            <a:r>
              <a:rPr lang="en-US" altLang="ko-KR" dirty="0" smtClean="0"/>
              <a:t>Special cases</a:t>
            </a:r>
          </a:p>
          <a:p>
            <a:pPr lvl="2"/>
            <a:r>
              <a:rPr lang="en-US" altLang="ko-KR" dirty="0" smtClean="0"/>
              <a:t>Execution of a new task</a:t>
            </a:r>
          </a:p>
          <a:p>
            <a:pPr lvl="2"/>
            <a:r>
              <a:rPr lang="en-US" altLang="ko-KR" dirty="0" smtClean="0"/>
              <a:t>CPU’s shut down or intentionally being </a:t>
            </a:r>
            <a:r>
              <a:rPr lang="en-US" altLang="ko-KR" dirty="0" smtClean="0"/>
              <a:t>IDLE</a:t>
            </a:r>
          </a:p>
          <a:p>
            <a:pPr lvl="1"/>
            <a:r>
              <a:rPr lang="en-US" altLang="ko-KR" dirty="0" smtClean="0"/>
              <a:t>Limitation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Load Balance in Linux 2.6.32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모서리가 둥근 직사각형 19"/>
          <p:cNvSpPr/>
          <p:nvPr/>
        </p:nvSpPr>
        <p:spPr bwMode="auto">
          <a:xfrm>
            <a:off x="6096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14478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26670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35052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3" name="모서리가 둥근 직사각형 62"/>
          <p:cNvSpPr/>
          <p:nvPr/>
        </p:nvSpPr>
        <p:spPr bwMode="auto">
          <a:xfrm>
            <a:off x="47244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4" name="모서리가 둥근 직사각형 63"/>
          <p:cNvSpPr/>
          <p:nvPr/>
        </p:nvSpPr>
        <p:spPr bwMode="auto">
          <a:xfrm>
            <a:off x="55626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3" name="모서리가 둥근 직사각형 82"/>
          <p:cNvSpPr/>
          <p:nvPr/>
        </p:nvSpPr>
        <p:spPr bwMode="auto">
          <a:xfrm>
            <a:off x="68580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4" name="모서리가 둥근 직사각형 83"/>
          <p:cNvSpPr/>
          <p:nvPr/>
        </p:nvSpPr>
        <p:spPr bwMode="auto">
          <a:xfrm>
            <a:off x="76962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</a:t>
            </a:r>
            <a:r>
              <a:rPr lang="ko-KR" altLang="en-US" dirty="0" smtClean="0"/>
              <a:t> </a:t>
            </a:r>
            <a:r>
              <a:rPr lang="en-US" altLang="ko-KR" dirty="0" smtClean="0"/>
              <a:t>Cases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Active Load Balancing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Load Balance in Linux 2.6.32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6858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15240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7620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6858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16002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15240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762000" y="42488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7620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1600200" y="42488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34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3716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5334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13716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33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3716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6858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6858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15240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58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15240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9" name="모서리가 둥근 직사각형 28"/>
          <p:cNvSpPr/>
          <p:nvPr/>
        </p:nvSpPr>
        <p:spPr bwMode="auto">
          <a:xfrm>
            <a:off x="27432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35814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1" name="타원 30"/>
          <p:cNvSpPr/>
          <p:nvPr/>
        </p:nvSpPr>
        <p:spPr bwMode="auto">
          <a:xfrm>
            <a:off x="28194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27432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7" name="모서리가 둥근 직사각형 36"/>
          <p:cNvSpPr/>
          <p:nvPr/>
        </p:nvSpPr>
        <p:spPr bwMode="auto">
          <a:xfrm>
            <a:off x="35814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2" name="타원 31"/>
          <p:cNvSpPr/>
          <p:nvPr/>
        </p:nvSpPr>
        <p:spPr bwMode="auto">
          <a:xfrm>
            <a:off x="3657600" y="42672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3" name="타원 32"/>
          <p:cNvSpPr/>
          <p:nvPr/>
        </p:nvSpPr>
        <p:spPr bwMode="auto">
          <a:xfrm>
            <a:off x="2819400" y="42488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4" name="타원 33"/>
          <p:cNvSpPr/>
          <p:nvPr/>
        </p:nvSpPr>
        <p:spPr bwMode="auto">
          <a:xfrm>
            <a:off x="28194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5908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34290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25908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34290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25908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34290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27432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27432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35814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27432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1" name="모서리가 둥근 직사각형 50"/>
          <p:cNvSpPr/>
          <p:nvPr/>
        </p:nvSpPr>
        <p:spPr bwMode="auto">
          <a:xfrm>
            <a:off x="48006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 bwMode="auto">
          <a:xfrm>
            <a:off x="56388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3" name="타원 52"/>
          <p:cNvSpPr/>
          <p:nvPr/>
        </p:nvSpPr>
        <p:spPr bwMode="auto">
          <a:xfrm>
            <a:off x="48768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7" name="모서리가 둥근 직사각형 56"/>
          <p:cNvSpPr/>
          <p:nvPr/>
        </p:nvSpPr>
        <p:spPr bwMode="auto">
          <a:xfrm>
            <a:off x="48006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8" name="모서리가 둥근 직사각형 57"/>
          <p:cNvSpPr/>
          <p:nvPr/>
        </p:nvSpPr>
        <p:spPr bwMode="auto">
          <a:xfrm>
            <a:off x="56388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4" name="타원 53"/>
          <p:cNvSpPr/>
          <p:nvPr/>
        </p:nvSpPr>
        <p:spPr bwMode="auto">
          <a:xfrm>
            <a:off x="5715000" y="4267200"/>
            <a:ext cx="426720" cy="399393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5" name="타원 54"/>
          <p:cNvSpPr/>
          <p:nvPr/>
        </p:nvSpPr>
        <p:spPr bwMode="auto">
          <a:xfrm>
            <a:off x="4876800" y="42488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6" name="타원 55"/>
          <p:cNvSpPr/>
          <p:nvPr/>
        </p:nvSpPr>
        <p:spPr bwMode="auto">
          <a:xfrm>
            <a:off x="48768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46482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54864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46482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54864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5" name="직사각형 64"/>
          <p:cNvSpPr/>
          <p:nvPr/>
        </p:nvSpPr>
        <p:spPr bwMode="auto">
          <a:xfrm>
            <a:off x="46482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6" name="직사각형 65"/>
          <p:cNvSpPr/>
          <p:nvPr/>
        </p:nvSpPr>
        <p:spPr bwMode="auto">
          <a:xfrm>
            <a:off x="5486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7" name="직사각형 66"/>
          <p:cNvSpPr/>
          <p:nvPr/>
        </p:nvSpPr>
        <p:spPr bwMode="auto">
          <a:xfrm>
            <a:off x="48006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48006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9" name="직사각형 68"/>
          <p:cNvSpPr/>
          <p:nvPr/>
        </p:nvSpPr>
        <p:spPr bwMode="auto">
          <a:xfrm>
            <a:off x="56388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0" name="직사각형 69"/>
          <p:cNvSpPr/>
          <p:nvPr/>
        </p:nvSpPr>
        <p:spPr bwMode="auto">
          <a:xfrm>
            <a:off x="48006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1" name="모서리가 둥근 직사각형 70"/>
          <p:cNvSpPr/>
          <p:nvPr/>
        </p:nvSpPr>
        <p:spPr bwMode="auto">
          <a:xfrm>
            <a:off x="69342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2" name="모서리가 둥근 직사각형 71"/>
          <p:cNvSpPr/>
          <p:nvPr/>
        </p:nvSpPr>
        <p:spPr bwMode="auto">
          <a:xfrm>
            <a:off x="77724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7" name="모서리가 둥근 직사각형 76"/>
          <p:cNvSpPr/>
          <p:nvPr/>
        </p:nvSpPr>
        <p:spPr bwMode="auto">
          <a:xfrm>
            <a:off x="69342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8" name="모서리가 둥근 직사각형 77"/>
          <p:cNvSpPr/>
          <p:nvPr/>
        </p:nvSpPr>
        <p:spPr bwMode="auto">
          <a:xfrm>
            <a:off x="77724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4" name="타원 73"/>
          <p:cNvSpPr/>
          <p:nvPr/>
        </p:nvSpPr>
        <p:spPr bwMode="auto">
          <a:xfrm>
            <a:off x="78486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5" name="타원 74"/>
          <p:cNvSpPr/>
          <p:nvPr/>
        </p:nvSpPr>
        <p:spPr bwMode="auto">
          <a:xfrm>
            <a:off x="7010400" y="42488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6" name="타원 75"/>
          <p:cNvSpPr/>
          <p:nvPr/>
        </p:nvSpPr>
        <p:spPr bwMode="auto">
          <a:xfrm>
            <a:off x="70104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9" name="직사각형 78"/>
          <p:cNvSpPr/>
          <p:nvPr/>
        </p:nvSpPr>
        <p:spPr bwMode="auto">
          <a:xfrm>
            <a:off x="67818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0" name="직사각형 79"/>
          <p:cNvSpPr/>
          <p:nvPr/>
        </p:nvSpPr>
        <p:spPr bwMode="auto">
          <a:xfrm>
            <a:off x="76200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1" name="직사각형 80"/>
          <p:cNvSpPr/>
          <p:nvPr/>
        </p:nvSpPr>
        <p:spPr bwMode="auto">
          <a:xfrm>
            <a:off x="67818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76200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5" name="직사각형 84"/>
          <p:cNvSpPr/>
          <p:nvPr/>
        </p:nvSpPr>
        <p:spPr bwMode="auto">
          <a:xfrm>
            <a:off x="67818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76200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69342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9" name="직사각형 88"/>
          <p:cNvSpPr/>
          <p:nvPr/>
        </p:nvSpPr>
        <p:spPr bwMode="auto">
          <a:xfrm>
            <a:off x="77724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0" name="직사각형 89"/>
          <p:cNvSpPr/>
          <p:nvPr/>
        </p:nvSpPr>
        <p:spPr bwMode="auto">
          <a:xfrm>
            <a:off x="69342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1" name="오른쪽 화살표 90"/>
          <p:cNvSpPr/>
          <p:nvPr/>
        </p:nvSpPr>
        <p:spPr bwMode="auto">
          <a:xfrm>
            <a:off x="2286000" y="3505200"/>
            <a:ext cx="304800" cy="304800"/>
          </a:xfrm>
          <a:prstGeom prst="rightArrow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2" name="오른쪽 화살표 91"/>
          <p:cNvSpPr/>
          <p:nvPr/>
        </p:nvSpPr>
        <p:spPr bwMode="auto">
          <a:xfrm>
            <a:off x="4343400" y="3505200"/>
            <a:ext cx="304800" cy="304800"/>
          </a:xfrm>
          <a:prstGeom prst="rightArrow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3" name="오른쪽 화살표 92"/>
          <p:cNvSpPr/>
          <p:nvPr/>
        </p:nvSpPr>
        <p:spPr bwMode="auto">
          <a:xfrm>
            <a:off x="6477000" y="3505200"/>
            <a:ext cx="304800" cy="304800"/>
          </a:xfrm>
          <a:prstGeom prst="rightArrow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1" name="직사각형 100"/>
          <p:cNvSpPr/>
          <p:nvPr/>
        </p:nvSpPr>
        <p:spPr bwMode="auto">
          <a:xfrm>
            <a:off x="2514600" y="5791200"/>
            <a:ext cx="38862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2" name="타원 101"/>
          <p:cNvSpPr/>
          <p:nvPr/>
        </p:nvSpPr>
        <p:spPr bwMode="auto">
          <a:xfrm>
            <a:off x="2590800" y="58674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3" name="타원 102"/>
          <p:cNvSpPr/>
          <p:nvPr/>
        </p:nvSpPr>
        <p:spPr bwMode="auto">
          <a:xfrm>
            <a:off x="3810000" y="58674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4" name="타원 103"/>
          <p:cNvSpPr/>
          <p:nvPr/>
        </p:nvSpPr>
        <p:spPr bwMode="auto">
          <a:xfrm>
            <a:off x="5105400" y="5867400"/>
            <a:ext cx="426720" cy="399393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6" name="직사각형 105"/>
          <p:cNvSpPr/>
          <p:nvPr/>
        </p:nvSpPr>
        <p:spPr bwMode="auto">
          <a:xfrm>
            <a:off x="2971800" y="5943600"/>
            <a:ext cx="685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READY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7" name="직사각형 106"/>
          <p:cNvSpPr/>
          <p:nvPr/>
        </p:nvSpPr>
        <p:spPr bwMode="auto">
          <a:xfrm>
            <a:off x="4191000" y="59436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RUNNING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8" name="직사각형 107"/>
          <p:cNvSpPr/>
          <p:nvPr/>
        </p:nvSpPr>
        <p:spPr bwMode="auto">
          <a:xfrm>
            <a:off x="5410200" y="5943600"/>
            <a:ext cx="1066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Going</a:t>
            </a:r>
            <a:r>
              <a:rPr kumimoji="1" lang="en-US" altLang="ko-KR" sz="9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to DEAD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8" name="직사각형 97"/>
          <p:cNvSpPr/>
          <p:nvPr/>
        </p:nvSpPr>
        <p:spPr bwMode="auto">
          <a:xfrm>
            <a:off x="4953000" y="2514600"/>
            <a:ext cx="11430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Core</a:t>
            </a:r>
            <a:r>
              <a:rPr kumimoji="1" lang="en-US" altLang="ko-KR" sz="11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1 is going to IDLE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9" name="직사각형 98"/>
          <p:cNvSpPr/>
          <p:nvPr/>
        </p:nvSpPr>
        <p:spPr bwMode="auto">
          <a:xfrm>
            <a:off x="2895600" y="2514600"/>
            <a:ext cx="1143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Run-queue is empty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5" name="직사각형 104"/>
          <p:cNvSpPr/>
          <p:nvPr/>
        </p:nvSpPr>
        <p:spPr bwMode="auto">
          <a:xfrm>
            <a:off x="7086600" y="2514600"/>
            <a:ext cx="1143000" cy="381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Task migration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9" name="타원 108"/>
          <p:cNvSpPr/>
          <p:nvPr/>
        </p:nvSpPr>
        <p:spPr bwMode="auto">
          <a:xfrm>
            <a:off x="7010400" y="3429000"/>
            <a:ext cx="426720" cy="399393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0" name="직사각형 109"/>
          <p:cNvSpPr/>
          <p:nvPr/>
        </p:nvSpPr>
        <p:spPr bwMode="auto">
          <a:xfrm>
            <a:off x="69342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1" name="원호 110"/>
          <p:cNvSpPr/>
          <p:nvPr/>
        </p:nvSpPr>
        <p:spPr bwMode="auto">
          <a:xfrm>
            <a:off x="6781800" y="3505200"/>
            <a:ext cx="1219200" cy="228600"/>
          </a:xfrm>
          <a:prstGeom prst="arc">
            <a:avLst>
              <a:gd name="adj1" fmla="val 16200000"/>
              <a:gd name="adj2" fmla="val 2124318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직사각형 111"/>
          <p:cNvSpPr/>
          <p:nvPr/>
        </p:nvSpPr>
        <p:spPr bwMode="auto">
          <a:xfrm>
            <a:off x="2667000" y="6324600"/>
            <a:ext cx="3581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(Assumption:</a:t>
            </a:r>
            <a:r>
              <a:rPr kumimoji="1" lang="en-US" altLang="ko-KR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a</a:t>
            </a: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ll tasks have same weight)</a:t>
            </a:r>
            <a:endParaRPr kumimoji="1" lang="ko-KR" altLang="en-US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Active Load Balancing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Implementation</a:t>
            </a:r>
          </a:p>
          <a:p>
            <a:pPr lvl="1"/>
            <a:r>
              <a:rPr lang="en-US" altLang="ko-KR" dirty="0" smtClean="0"/>
              <a:t>When a task is going to end up its execution time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i="1" dirty="0" err="1" smtClean="0">
                <a:sym typeface="Wingdings" pitchFamily="2" charset="2"/>
              </a:rPr>
              <a:t>d</a:t>
            </a:r>
            <a:r>
              <a:rPr lang="en-US" altLang="ko-KR" i="1" dirty="0" err="1" smtClean="0"/>
              <a:t>o_exit</a:t>
            </a:r>
            <a:r>
              <a:rPr lang="en-US" altLang="ko-KR" i="1" dirty="0" smtClean="0"/>
              <a:t>()</a:t>
            </a:r>
          </a:p>
          <a:p>
            <a:pPr lvl="2"/>
            <a:r>
              <a:rPr lang="en-US" altLang="ko-KR" dirty="0" smtClean="0"/>
              <a:t>Sets task’s state to “</a:t>
            </a:r>
            <a:r>
              <a:rPr lang="en-US" altLang="ko-KR" i="1" dirty="0" smtClean="0"/>
              <a:t>TASK_DEAD</a:t>
            </a:r>
            <a:r>
              <a:rPr lang="en-US" altLang="ko-KR" dirty="0" smtClean="0"/>
              <a:t>”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i="1" dirty="0" smtClean="0"/>
              <a:t>schedule()</a:t>
            </a:r>
          </a:p>
          <a:p>
            <a:pPr lvl="3"/>
            <a:r>
              <a:rPr lang="en-US" altLang="ko-KR" dirty="0" smtClean="0"/>
              <a:t>In back-end procedure, if a core’s state is </a:t>
            </a:r>
            <a:r>
              <a:rPr lang="en-US" altLang="ko-KR" b="1" dirty="0" smtClean="0"/>
              <a:t>IDLE</a:t>
            </a:r>
            <a:r>
              <a:rPr lang="en-US" altLang="ko-KR" dirty="0" smtClean="0"/>
              <a:t>, it calls “</a:t>
            </a:r>
            <a:r>
              <a:rPr lang="en-US" altLang="ko-KR" i="1" dirty="0" err="1" smtClean="0"/>
              <a:t>idle_balance</a:t>
            </a:r>
            <a:r>
              <a:rPr lang="en-US" altLang="ko-KR" i="1" dirty="0" smtClean="0"/>
              <a:t>()”</a:t>
            </a:r>
          </a:p>
          <a:p>
            <a:pPr lvl="3"/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i="1" dirty="0" err="1" smtClean="0">
                <a:sym typeface="Wingdings" pitchFamily="2" charset="2"/>
              </a:rPr>
              <a:t>idle_balance</a:t>
            </a:r>
            <a:r>
              <a:rPr lang="en-US" altLang="ko-KR" i="1" dirty="0" smtClean="0">
                <a:sym typeface="Wingdings" pitchFamily="2" charset="2"/>
              </a:rPr>
              <a:t>()</a:t>
            </a:r>
          </a:p>
          <a:p>
            <a:pPr lvl="4"/>
            <a:r>
              <a:rPr lang="en-US" altLang="ko-KR" dirty="0" smtClean="0"/>
              <a:t>To pull a task on the busiest core’s run-queue, it calls “</a:t>
            </a:r>
            <a:r>
              <a:rPr lang="en-US" altLang="ko-KR" b="1" i="1" u="sng" dirty="0" err="1" smtClean="0"/>
              <a:t>load_balance</a:t>
            </a:r>
            <a:r>
              <a:rPr lang="en-US" altLang="ko-KR" b="1" i="1" u="sng" dirty="0" smtClean="0"/>
              <a:t>()</a:t>
            </a:r>
            <a:r>
              <a:rPr lang="en-US" altLang="ko-KR" i="1" dirty="0" smtClean="0"/>
              <a:t>”</a:t>
            </a:r>
          </a:p>
          <a:p>
            <a:pPr lvl="4"/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b="1" i="1" u="sng" dirty="0" err="1" smtClean="0">
                <a:sym typeface="Wingdings" pitchFamily="2" charset="2"/>
              </a:rPr>
              <a:t>l</a:t>
            </a:r>
            <a:r>
              <a:rPr lang="en-US" altLang="ko-KR" b="1" i="1" u="sng" dirty="0" err="1" smtClean="0"/>
              <a:t>oad_balance</a:t>
            </a:r>
            <a:r>
              <a:rPr lang="en-US" altLang="ko-KR" b="1" i="1" u="sng" dirty="0" smtClean="0"/>
              <a:t>()</a:t>
            </a:r>
          </a:p>
          <a:p>
            <a:pPr lvl="5"/>
            <a:r>
              <a:rPr lang="en-US" altLang="ko-KR" sz="1600" dirty="0" smtClean="0"/>
              <a:t>Does a task migration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r>
              <a:rPr lang="ko-KR" altLang="en-US" dirty="0"/>
              <a:t> </a:t>
            </a:r>
            <a:r>
              <a:rPr lang="en-US" altLang="ko-KR" dirty="0"/>
              <a:t>Cases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Active Load Balancing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Drawback</a:t>
            </a:r>
          </a:p>
          <a:p>
            <a:pPr lvl="1"/>
            <a:r>
              <a:rPr lang="en-US" altLang="ko-KR" dirty="0" smtClean="0"/>
              <a:t>Active load balancing </a:t>
            </a:r>
            <a:r>
              <a:rPr lang="ko-KR" altLang="en-US" dirty="0" smtClean="0"/>
              <a:t>으로도</a:t>
            </a:r>
            <a:r>
              <a:rPr lang="en-US" altLang="ko-KR" dirty="0" smtClean="0"/>
              <a:t> </a:t>
            </a:r>
            <a:r>
              <a:rPr lang="ko-KR" altLang="en-US" dirty="0" smtClean="0"/>
              <a:t>충분히 </a:t>
            </a:r>
            <a:r>
              <a:rPr lang="en-US" altLang="ko-KR" dirty="0" smtClean="0"/>
              <a:t>load balancing </a:t>
            </a:r>
            <a:r>
              <a:rPr lang="ko-KR" altLang="en-US" dirty="0" smtClean="0"/>
              <a:t>을 달성할 수 있지만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코어 간 작업량 차이가 큰 상황인데도 각 태스크의 수행시간이 길어서 </a:t>
            </a:r>
            <a:r>
              <a:rPr lang="en-US" altLang="ko-KR" dirty="0" smtClean="0"/>
              <a:t>IDLE </a:t>
            </a:r>
            <a:r>
              <a:rPr lang="ko-KR" altLang="en-US" dirty="0" smtClean="0"/>
              <a:t>상태를 갖게 되는 코어가 한동안 없다면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단기간 내 </a:t>
            </a:r>
            <a:r>
              <a:rPr lang="en-US" altLang="ko-KR" dirty="0" smtClean="0"/>
              <a:t>load balancing </a:t>
            </a:r>
            <a:r>
              <a:rPr lang="ko-KR" altLang="en-US" dirty="0" smtClean="0"/>
              <a:t>의 목적을 달성할 수 없다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이 상황을 피하기 위해서 주기적인 조절이 필요하다</a:t>
            </a: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r>
              <a:rPr lang="ko-KR" altLang="en-US" dirty="0"/>
              <a:t> </a:t>
            </a:r>
            <a:r>
              <a:rPr lang="en-US" altLang="ko-KR" dirty="0"/>
              <a:t>Cases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직사각형 133"/>
          <p:cNvSpPr/>
          <p:nvPr/>
        </p:nvSpPr>
        <p:spPr bwMode="auto">
          <a:xfrm>
            <a:off x="990600" y="5791200"/>
            <a:ext cx="73152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6096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14478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26670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35052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3" name="모서리가 둥근 직사각형 62"/>
          <p:cNvSpPr/>
          <p:nvPr/>
        </p:nvSpPr>
        <p:spPr bwMode="auto">
          <a:xfrm>
            <a:off x="47244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4" name="모서리가 둥근 직사각형 63"/>
          <p:cNvSpPr/>
          <p:nvPr/>
        </p:nvSpPr>
        <p:spPr bwMode="auto">
          <a:xfrm>
            <a:off x="55626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3" name="모서리가 둥근 직사각형 82"/>
          <p:cNvSpPr/>
          <p:nvPr/>
        </p:nvSpPr>
        <p:spPr bwMode="auto">
          <a:xfrm>
            <a:off x="68580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4" name="모서리가 둥근 직사각형 83"/>
          <p:cNvSpPr/>
          <p:nvPr/>
        </p:nvSpPr>
        <p:spPr bwMode="auto">
          <a:xfrm>
            <a:off x="7696200" y="2362200"/>
            <a:ext cx="762000" cy="2743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</a:t>
            </a:r>
            <a:r>
              <a:rPr lang="ko-KR" altLang="en-US" dirty="0" smtClean="0"/>
              <a:t> </a:t>
            </a:r>
            <a:r>
              <a:rPr lang="en-US" altLang="ko-KR" dirty="0" smtClean="0"/>
              <a:t>Cases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Passive(Periodic) </a:t>
            </a:r>
            <a:r>
              <a:rPr lang="en-US" altLang="ko-KR" dirty="0" smtClean="0"/>
              <a:t>load balancing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Load Balance in Linux 2.6.32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6858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15240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762000" y="25146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6858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16002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15240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762000" y="42488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7620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1600200" y="42488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34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3716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5334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13716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33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3716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685800" y="25908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6858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15240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58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15240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29" name="모서리가 둥근 직사각형 28"/>
          <p:cNvSpPr/>
          <p:nvPr/>
        </p:nvSpPr>
        <p:spPr bwMode="auto">
          <a:xfrm>
            <a:off x="27432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35814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1" name="타원 30"/>
          <p:cNvSpPr/>
          <p:nvPr/>
        </p:nvSpPr>
        <p:spPr bwMode="auto">
          <a:xfrm>
            <a:off x="28194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27432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7" name="모서리가 둥근 직사각형 36"/>
          <p:cNvSpPr/>
          <p:nvPr/>
        </p:nvSpPr>
        <p:spPr bwMode="auto">
          <a:xfrm>
            <a:off x="35814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2" name="타원 31"/>
          <p:cNvSpPr/>
          <p:nvPr/>
        </p:nvSpPr>
        <p:spPr bwMode="auto">
          <a:xfrm>
            <a:off x="3657600" y="42672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3" name="타원 32"/>
          <p:cNvSpPr/>
          <p:nvPr/>
        </p:nvSpPr>
        <p:spPr bwMode="auto">
          <a:xfrm>
            <a:off x="2819400" y="42488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4" name="타원 33"/>
          <p:cNvSpPr/>
          <p:nvPr/>
        </p:nvSpPr>
        <p:spPr bwMode="auto">
          <a:xfrm>
            <a:off x="28194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5908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34290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25908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34290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25908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34290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27432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27432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35814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27432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1" name="모서리가 둥근 직사각형 50"/>
          <p:cNvSpPr/>
          <p:nvPr/>
        </p:nvSpPr>
        <p:spPr bwMode="auto">
          <a:xfrm>
            <a:off x="4800600" y="2438400"/>
            <a:ext cx="609600" cy="1447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 bwMode="auto">
          <a:xfrm>
            <a:off x="5638800" y="2438400"/>
            <a:ext cx="609600" cy="1447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3" name="타원 52"/>
          <p:cNvSpPr/>
          <p:nvPr/>
        </p:nvSpPr>
        <p:spPr bwMode="auto">
          <a:xfrm>
            <a:off x="48768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7" name="모서리가 둥근 직사각형 56"/>
          <p:cNvSpPr/>
          <p:nvPr/>
        </p:nvSpPr>
        <p:spPr bwMode="auto">
          <a:xfrm>
            <a:off x="48006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8" name="모서리가 둥근 직사각형 57"/>
          <p:cNvSpPr/>
          <p:nvPr/>
        </p:nvSpPr>
        <p:spPr bwMode="auto">
          <a:xfrm>
            <a:off x="56388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4" name="타원 53"/>
          <p:cNvSpPr/>
          <p:nvPr/>
        </p:nvSpPr>
        <p:spPr bwMode="auto">
          <a:xfrm>
            <a:off x="5715000" y="42672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5" name="타원 54"/>
          <p:cNvSpPr/>
          <p:nvPr/>
        </p:nvSpPr>
        <p:spPr bwMode="auto">
          <a:xfrm>
            <a:off x="4876800" y="42488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6" name="타원 55"/>
          <p:cNvSpPr/>
          <p:nvPr/>
        </p:nvSpPr>
        <p:spPr bwMode="auto">
          <a:xfrm>
            <a:off x="48768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46482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54864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46482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54864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5" name="직사각형 64"/>
          <p:cNvSpPr/>
          <p:nvPr/>
        </p:nvSpPr>
        <p:spPr bwMode="auto">
          <a:xfrm>
            <a:off x="46482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6" name="직사각형 65"/>
          <p:cNvSpPr/>
          <p:nvPr/>
        </p:nvSpPr>
        <p:spPr bwMode="auto">
          <a:xfrm>
            <a:off x="54864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7" name="직사각형 66"/>
          <p:cNvSpPr/>
          <p:nvPr/>
        </p:nvSpPr>
        <p:spPr bwMode="auto">
          <a:xfrm>
            <a:off x="48006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48006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69" name="직사각형 68"/>
          <p:cNvSpPr/>
          <p:nvPr/>
        </p:nvSpPr>
        <p:spPr bwMode="auto">
          <a:xfrm>
            <a:off x="56388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0" name="직사각형 69"/>
          <p:cNvSpPr/>
          <p:nvPr/>
        </p:nvSpPr>
        <p:spPr bwMode="auto">
          <a:xfrm>
            <a:off x="48006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1" name="모서리가 둥근 직사각형 70"/>
          <p:cNvSpPr/>
          <p:nvPr/>
        </p:nvSpPr>
        <p:spPr bwMode="auto">
          <a:xfrm>
            <a:off x="69342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2" name="모서리가 둥근 직사각형 71"/>
          <p:cNvSpPr/>
          <p:nvPr/>
        </p:nvSpPr>
        <p:spPr bwMode="auto">
          <a:xfrm>
            <a:off x="7772400" y="2438400"/>
            <a:ext cx="609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7" name="모서리가 둥근 직사각형 76"/>
          <p:cNvSpPr/>
          <p:nvPr/>
        </p:nvSpPr>
        <p:spPr bwMode="auto">
          <a:xfrm>
            <a:off x="69342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8" name="모서리가 둥근 직사각형 77"/>
          <p:cNvSpPr/>
          <p:nvPr/>
        </p:nvSpPr>
        <p:spPr bwMode="auto">
          <a:xfrm>
            <a:off x="7772400" y="4191000"/>
            <a:ext cx="609600" cy="53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4" name="타원 73"/>
          <p:cNvSpPr/>
          <p:nvPr/>
        </p:nvSpPr>
        <p:spPr bwMode="auto">
          <a:xfrm>
            <a:off x="78486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5" name="타원 74"/>
          <p:cNvSpPr/>
          <p:nvPr/>
        </p:nvSpPr>
        <p:spPr bwMode="auto">
          <a:xfrm>
            <a:off x="7010400" y="4248806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6" name="타원 75"/>
          <p:cNvSpPr/>
          <p:nvPr/>
        </p:nvSpPr>
        <p:spPr bwMode="auto">
          <a:xfrm>
            <a:off x="7010400" y="25146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79" name="직사각형 78"/>
          <p:cNvSpPr/>
          <p:nvPr/>
        </p:nvSpPr>
        <p:spPr bwMode="auto">
          <a:xfrm>
            <a:off x="67818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0" name="직사각형 79"/>
          <p:cNvSpPr/>
          <p:nvPr/>
        </p:nvSpPr>
        <p:spPr bwMode="auto">
          <a:xfrm>
            <a:off x="7620000" y="38862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Run-queue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1" name="직사각형 80"/>
          <p:cNvSpPr/>
          <p:nvPr/>
        </p:nvSpPr>
        <p:spPr bwMode="auto">
          <a:xfrm>
            <a:off x="67818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7620000" y="4800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Current task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5" name="직사각형 84"/>
          <p:cNvSpPr/>
          <p:nvPr/>
        </p:nvSpPr>
        <p:spPr bwMode="auto">
          <a:xfrm>
            <a:off x="67818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0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7620000" y="2133600"/>
            <a:ext cx="83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Core 1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6934200" y="25908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89" name="직사각형 88"/>
          <p:cNvSpPr/>
          <p:nvPr/>
        </p:nvSpPr>
        <p:spPr bwMode="auto">
          <a:xfrm>
            <a:off x="77724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0" name="직사각형 89"/>
          <p:cNvSpPr/>
          <p:nvPr/>
        </p:nvSpPr>
        <p:spPr bwMode="auto">
          <a:xfrm>
            <a:off x="6934200" y="43434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1" name="오른쪽 화살표 90"/>
          <p:cNvSpPr/>
          <p:nvPr/>
        </p:nvSpPr>
        <p:spPr bwMode="auto">
          <a:xfrm>
            <a:off x="2286000" y="3505200"/>
            <a:ext cx="304800" cy="3048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2" name="오른쪽 화살표 91"/>
          <p:cNvSpPr/>
          <p:nvPr/>
        </p:nvSpPr>
        <p:spPr bwMode="auto">
          <a:xfrm>
            <a:off x="4343400" y="3505200"/>
            <a:ext cx="304800" cy="304800"/>
          </a:xfrm>
          <a:prstGeom prst="rightArrow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93" name="오른쪽 화살표 92"/>
          <p:cNvSpPr/>
          <p:nvPr/>
        </p:nvSpPr>
        <p:spPr bwMode="auto">
          <a:xfrm>
            <a:off x="6477000" y="3505200"/>
            <a:ext cx="304800" cy="304800"/>
          </a:xfrm>
          <a:prstGeom prst="rightArrow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6" name="직사각형 105"/>
          <p:cNvSpPr/>
          <p:nvPr/>
        </p:nvSpPr>
        <p:spPr bwMode="auto">
          <a:xfrm>
            <a:off x="5257800" y="5943600"/>
            <a:ext cx="1480457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Busiest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7" name="직사각형 106"/>
          <p:cNvSpPr/>
          <p:nvPr/>
        </p:nvSpPr>
        <p:spPr bwMode="auto">
          <a:xfrm>
            <a:off x="7086600" y="5943600"/>
            <a:ext cx="1219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Idlest run-queue</a:t>
            </a:r>
            <a:endParaRPr kumimoji="1" lang="ko-KR" altLang="en-US" sz="105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09" name="타원 108"/>
          <p:cNvSpPr/>
          <p:nvPr/>
        </p:nvSpPr>
        <p:spPr bwMode="auto">
          <a:xfrm>
            <a:off x="7010400" y="3429000"/>
            <a:ext cx="426720" cy="399393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0" name="직사각형 109"/>
          <p:cNvSpPr/>
          <p:nvPr/>
        </p:nvSpPr>
        <p:spPr bwMode="auto">
          <a:xfrm>
            <a:off x="69342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2" name="타원 111"/>
          <p:cNvSpPr/>
          <p:nvPr/>
        </p:nvSpPr>
        <p:spPr bwMode="auto">
          <a:xfrm>
            <a:off x="7620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3" name="직사각형 112"/>
          <p:cNvSpPr/>
          <p:nvPr/>
        </p:nvSpPr>
        <p:spPr bwMode="auto">
          <a:xfrm>
            <a:off x="6858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3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6" name="직사각형 115"/>
          <p:cNvSpPr/>
          <p:nvPr/>
        </p:nvSpPr>
        <p:spPr bwMode="auto">
          <a:xfrm>
            <a:off x="609600" y="5181600"/>
            <a:ext cx="16002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For a long time, there is no IDLE core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7" name="타원 116"/>
          <p:cNvSpPr/>
          <p:nvPr/>
        </p:nvSpPr>
        <p:spPr bwMode="auto">
          <a:xfrm>
            <a:off x="2819400" y="25146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8" name="직사각형 117"/>
          <p:cNvSpPr/>
          <p:nvPr/>
        </p:nvSpPr>
        <p:spPr bwMode="auto">
          <a:xfrm>
            <a:off x="2743200" y="25908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9" name="타원 118"/>
          <p:cNvSpPr/>
          <p:nvPr/>
        </p:nvSpPr>
        <p:spPr bwMode="auto">
          <a:xfrm>
            <a:off x="36576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0" name="직사각형 119"/>
          <p:cNvSpPr/>
          <p:nvPr/>
        </p:nvSpPr>
        <p:spPr bwMode="auto">
          <a:xfrm>
            <a:off x="35814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1" name="직사각형 120"/>
          <p:cNvSpPr/>
          <p:nvPr/>
        </p:nvSpPr>
        <p:spPr bwMode="auto">
          <a:xfrm>
            <a:off x="4876800" y="5181600"/>
            <a:ext cx="12954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Periodic check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2" name="직사각형 121"/>
          <p:cNvSpPr/>
          <p:nvPr/>
        </p:nvSpPr>
        <p:spPr bwMode="auto">
          <a:xfrm>
            <a:off x="2362200" y="5181600"/>
            <a:ext cx="22860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If there 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is 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big</a:t>
            </a:r>
            <a:r>
              <a:rPr kumimoji="1" lang="ko-KR" altLang="en-US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gap of load between</a:t>
            </a:r>
            <a:r>
              <a:rPr kumimoji="1" lang="en-US" altLang="ko-KR" sz="11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</a:t>
            </a: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cores,</a:t>
            </a:r>
            <a:r>
              <a:rPr kumimoji="1" lang="en-US" altLang="ko-KR" sz="11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it is </a:t>
            </a:r>
            <a:r>
              <a:rPr lang="en-US" altLang="ko-K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uncomfortable 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3" name="타원 122"/>
          <p:cNvSpPr/>
          <p:nvPr/>
        </p:nvSpPr>
        <p:spPr bwMode="auto">
          <a:xfrm>
            <a:off x="4876800" y="25146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4" name="직사각형 123"/>
          <p:cNvSpPr/>
          <p:nvPr/>
        </p:nvSpPr>
        <p:spPr bwMode="auto">
          <a:xfrm>
            <a:off x="4800600" y="25908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4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5" name="타원 124"/>
          <p:cNvSpPr/>
          <p:nvPr/>
        </p:nvSpPr>
        <p:spPr bwMode="auto">
          <a:xfrm>
            <a:off x="57150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6" name="직사각형 125"/>
          <p:cNvSpPr/>
          <p:nvPr/>
        </p:nvSpPr>
        <p:spPr bwMode="auto">
          <a:xfrm>
            <a:off x="56388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6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7" name="모서리가 둥근 직사각형 126"/>
          <p:cNvSpPr/>
          <p:nvPr/>
        </p:nvSpPr>
        <p:spPr bwMode="auto">
          <a:xfrm>
            <a:off x="4953000" y="5867400"/>
            <a:ext cx="4572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8" name="모서리가 둥근 직사각형 127"/>
          <p:cNvSpPr/>
          <p:nvPr/>
        </p:nvSpPr>
        <p:spPr bwMode="auto">
          <a:xfrm>
            <a:off x="6705600" y="5867400"/>
            <a:ext cx="4572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29" name="타원 128"/>
          <p:cNvSpPr/>
          <p:nvPr/>
        </p:nvSpPr>
        <p:spPr bwMode="auto">
          <a:xfrm>
            <a:off x="7010400" y="29718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0" name="직사각형 129"/>
          <p:cNvSpPr/>
          <p:nvPr/>
        </p:nvSpPr>
        <p:spPr bwMode="auto">
          <a:xfrm>
            <a:off x="6934200" y="30480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1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1" name="타원 130"/>
          <p:cNvSpPr/>
          <p:nvPr/>
        </p:nvSpPr>
        <p:spPr bwMode="auto">
          <a:xfrm>
            <a:off x="7848600" y="34290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2" name="직사각형 131"/>
          <p:cNvSpPr/>
          <p:nvPr/>
        </p:nvSpPr>
        <p:spPr bwMode="auto">
          <a:xfrm>
            <a:off x="7772400" y="3505200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2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5" name="타원 134"/>
          <p:cNvSpPr/>
          <p:nvPr/>
        </p:nvSpPr>
        <p:spPr bwMode="auto">
          <a:xfrm>
            <a:off x="7848600" y="42672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6" name="직사각형 135"/>
          <p:cNvSpPr/>
          <p:nvPr/>
        </p:nvSpPr>
        <p:spPr bwMode="auto">
          <a:xfrm>
            <a:off x="7772400" y="4361794"/>
            <a:ext cx="60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Task 5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7" name="직사각형 136"/>
          <p:cNvSpPr/>
          <p:nvPr/>
        </p:nvSpPr>
        <p:spPr bwMode="auto">
          <a:xfrm>
            <a:off x="7086600" y="5181600"/>
            <a:ext cx="1219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Task migration</a:t>
            </a:r>
            <a:endParaRPr kumimoji="1" lang="ko-KR" altLang="en-US" sz="11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8" name="타원 137"/>
          <p:cNvSpPr/>
          <p:nvPr/>
        </p:nvSpPr>
        <p:spPr bwMode="auto">
          <a:xfrm>
            <a:off x="1066800" y="5867400"/>
            <a:ext cx="426720" cy="39939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39" name="타원 138"/>
          <p:cNvSpPr/>
          <p:nvPr/>
        </p:nvSpPr>
        <p:spPr bwMode="auto">
          <a:xfrm>
            <a:off x="2286000" y="5867400"/>
            <a:ext cx="426720" cy="39939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0" name="타원 139"/>
          <p:cNvSpPr/>
          <p:nvPr/>
        </p:nvSpPr>
        <p:spPr bwMode="auto">
          <a:xfrm>
            <a:off x="3581400" y="5867400"/>
            <a:ext cx="426720" cy="399393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800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1" name="직사각형 140"/>
          <p:cNvSpPr/>
          <p:nvPr/>
        </p:nvSpPr>
        <p:spPr bwMode="auto">
          <a:xfrm>
            <a:off x="1447800" y="5943600"/>
            <a:ext cx="685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READY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2" name="직사각형 141"/>
          <p:cNvSpPr/>
          <p:nvPr/>
        </p:nvSpPr>
        <p:spPr bwMode="auto">
          <a:xfrm>
            <a:off x="2667000" y="5943600"/>
            <a:ext cx="762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RUNNING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3" name="직사각형 142"/>
          <p:cNvSpPr/>
          <p:nvPr/>
        </p:nvSpPr>
        <p:spPr bwMode="auto">
          <a:xfrm>
            <a:off x="3886200" y="5943600"/>
            <a:ext cx="10668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Going</a:t>
            </a:r>
            <a:r>
              <a:rPr kumimoji="1" lang="en-US" altLang="ko-KR" sz="9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to DEAD</a:t>
            </a:r>
            <a:endParaRPr kumimoji="1" lang="ko-KR" altLang="en-US" sz="9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44" name="직사각형 143"/>
          <p:cNvSpPr/>
          <p:nvPr/>
        </p:nvSpPr>
        <p:spPr bwMode="auto">
          <a:xfrm>
            <a:off x="1143000" y="6324600"/>
            <a:ext cx="3581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(Assumption:</a:t>
            </a:r>
            <a:r>
              <a:rPr kumimoji="1" lang="en-US" altLang="ko-KR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 a</a:t>
            </a:r>
            <a:r>
              <a:rPr kumimoji="1" lang="en-US" altLang="ko-KR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체" pitchFamily="49" charset="-127"/>
              </a:rPr>
              <a:t>ll tasks have same weight)</a:t>
            </a:r>
            <a:endParaRPr kumimoji="1" lang="ko-KR" altLang="en-US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체" pitchFamily="49" charset="-127"/>
            </a:endParaRPr>
          </a:p>
        </p:txBody>
      </p:sp>
      <p:sp>
        <p:nvSpPr>
          <p:cNvPr id="111" name="원호 110"/>
          <p:cNvSpPr/>
          <p:nvPr/>
        </p:nvSpPr>
        <p:spPr bwMode="auto">
          <a:xfrm>
            <a:off x="6781800" y="3505200"/>
            <a:ext cx="1219200" cy="228600"/>
          </a:xfrm>
          <a:prstGeom prst="arc">
            <a:avLst>
              <a:gd name="adj1" fmla="val 16200000"/>
              <a:gd name="adj2" fmla="val 2124318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TOSLAB Presentation Form_ver 2">
  <a:themeElements>
    <a:clrScheme name="rtoslab-te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oslab-tech">
      <a:majorFont>
        <a:latin typeface="Arial"/>
        <a:ea typeface="굴림체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800" b="1" i="0" u="none" strike="noStrike" cap="none" normalizeH="0" baseline="0" smtClean="0">
            <a:ln>
              <a:noFill/>
            </a:ln>
            <a:solidFill>
              <a:srgbClr val="CC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굴림체" pitchFamily="49" charset="-127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rtoslab-te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oslab-te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oslab-tec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oslab-tec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oslab-te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oslab-te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oslab-te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RTOSLAB Presentation Form_ver.2</Template>
  <TotalTime>12940</TotalTime>
  <Words>2308</Words>
  <Application>Microsoft Office PowerPoint</Application>
  <PresentationFormat>화면 슬라이드 쇼(4:3)</PresentationFormat>
  <Paragraphs>552</Paragraphs>
  <Slides>23</Slides>
  <Notes>23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RTOSLAB Presentation Form_ver 2</vt:lpstr>
      <vt:lpstr>Load Balance in Linux 2.6.32    Load balancing  </vt:lpstr>
      <vt:lpstr>Contents</vt:lpstr>
      <vt:lpstr>Load Balancing</vt:lpstr>
      <vt:lpstr>Load Balancing</vt:lpstr>
      <vt:lpstr>Contents</vt:lpstr>
      <vt:lpstr>General Cases</vt:lpstr>
      <vt:lpstr>Active Load Balancing</vt:lpstr>
      <vt:lpstr>Active Load Balancing</vt:lpstr>
      <vt:lpstr>General Cases</vt:lpstr>
      <vt:lpstr>Passive Load Balancing</vt:lpstr>
      <vt:lpstr>Passive Load Balancing</vt:lpstr>
      <vt:lpstr>Passive Load Balancing</vt:lpstr>
      <vt:lpstr>Passive Load Balancing</vt:lpstr>
      <vt:lpstr>Passive Load Balancing</vt:lpstr>
      <vt:lpstr>Passive Load Balancing</vt:lpstr>
      <vt:lpstr>Passive Load Balancing</vt:lpstr>
      <vt:lpstr>Passive Load Balancing</vt:lpstr>
      <vt:lpstr>Passive Load Balancing</vt:lpstr>
      <vt:lpstr>Contents</vt:lpstr>
      <vt:lpstr>Special Cases</vt:lpstr>
      <vt:lpstr>Contents</vt:lpstr>
      <vt:lpstr>Limitation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SCA</dc:title>
  <dc:creator>Myeong Lee</dc:creator>
  <cp:lastModifiedBy>Enginius</cp:lastModifiedBy>
  <cp:revision>1107</cp:revision>
  <cp:lastPrinted>1601-01-01T00:00:00Z</cp:lastPrinted>
  <dcterms:created xsi:type="dcterms:W3CDTF">1601-01-01T00:00:00Z</dcterms:created>
  <dcterms:modified xsi:type="dcterms:W3CDTF">2011-09-15T06:26:00Z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